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30"/>
  </p:notesMasterIdLst>
  <p:sldIdLst>
    <p:sldId id="256" r:id="rId3"/>
    <p:sldId id="257" r:id="rId4"/>
    <p:sldId id="258" r:id="rId5"/>
    <p:sldId id="266" r:id="rId6"/>
    <p:sldId id="271" r:id="rId7"/>
    <p:sldId id="272" r:id="rId8"/>
    <p:sldId id="267" r:id="rId9"/>
    <p:sldId id="268" r:id="rId10"/>
    <p:sldId id="270" r:id="rId11"/>
    <p:sldId id="269" r:id="rId12"/>
    <p:sldId id="273" r:id="rId13"/>
    <p:sldId id="276" r:id="rId14"/>
    <p:sldId id="274" r:id="rId15"/>
    <p:sldId id="275" r:id="rId16"/>
    <p:sldId id="277" r:id="rId17"/>
    <p:sldId id="278" r:id="rId18"/>
    <p:sldId id="279" r:id="rId19"/>
    <p:sldId id="283" r:id="rId20"/>
    <p:sldId id="281" r:id="rId21"/>
    <p:sldId id="280" r:id="rId22"/>
    <p:sldId id="282" r:id="rId23"/>
    <p:sldId id="284" r:id="rId24"/>
    <p:sldId id="285" r:id="rId25"/>
    <p:sldId id="288" r:id="rId26"/>
    <p:sldId id="286" r:id="rId27"/>
    <p:sldId id="287" r:id="rId28"/>
    <p:sldId id="289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22" autoAdjust="0"/>
    <p:restoredTop sz="94600"/>
  </p:normalViewPr>
  <p:slideViewPr>
    <p:cSldViewPr snapToGrid="0"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3FA340-D22F-4286-B6FB-37245394A1F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FA340-D22F-4286-B6FB-37245394A1F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B85DC22-1E5D-46F2-86EC-82634F64CE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7ABAC-0C13-4A52-82F6-AAA9ACADBE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F1C4E6-CE74-45FC-9CEF-D2131C0FB2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D0F38-807D-4F04-B25A-A0D80A8725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4AF60-F9D9-49B9-BF68-17D097264A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001AA-2774-47D3-AB0E-06EC4FB483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B1962-77B3-40D2-A450-AE21E7B830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9A926-85EA-44B3-9055-541923EED5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322C2-C394-469E-A4BA-9FD6E4FD6D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B0C0A-04B1-412F-A8E0-D5F4F91E31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8372B-B3CE-4849-AE39-3F1F78651A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44D8D82-FCA5-4920-95FF-6BF740031D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86645-CEEA-4A13-874C-4C777B79B0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FAF1B-1610-4BBB-BE94-955DE6F531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98044-CBBD-4D32-8AC9-8EDAE11522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1ACF1-1675-4AEC-955E-EA3BA2240B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F926AA-28C3-4D3B-8D04-33FF750942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7F5C5-C44F-4390-9C3D-755AC278A5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62CDAC-606C-433E-8F8D-03FCE956BB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1D909-E5A5-4771-AC6D-EFE1FE6C1E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202F1-8C98-4494-AC6F-CD78ED6BEC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9C32B-E09C-4963-8FF2-ABF041FAA2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FFB53FB-1C43-4F09-AFB2-49227249C5B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DD8A55-5A16-4304-BF75-6D1F5092070F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sz="2800" dirty="0" err="1" smtClean="0">
                <a:latin typeface="Times New Roman" pitchFamily="18" charset="0"/>
                <a:cs typeface="Times New Roman" pitchFamily="18" charset="0"/>
              </a:rPr>
              <a:t>Lifelong</a:t>
            </a:r>
            <a:r>
              <a:rPr lang="lv-LV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800" dirty="0" err="1" smtClean="0">
                <a:latin typeface="Times New Roman" pitchFamily="18" charset="0"/>
                <a:cs typeface="Times New Roman" pitchFamily="18" charset="0"/>
              </a:rPr>
              <a:t>Learning</a:t>
            </a:r>
            <a:r>
              <a:rPr lang="lv-LV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800" smtClean="0">
                <a:latin typeface="Times New Roman" pitchFamily="18" charset="0"/>
                <a:cs typeface="Times New Roman" pitchFamily="18" charset="0"/>
              </a:rPr>
              <a:t>Multilateral</a:t>
            </a:r>
            <a:r>
              <a:rPr lang="lv-LV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800" dirty="0" err="1" smtClean="0">
                <a:latin typeface="Times New Roman" pitchFamily="18" charset="0"/>
                <a:cs typeface="Times New Roman" pitchFamily="18" charset="0"/>
              </a:rPr>
              <a:t>School</a:t>
            </a:r>
            <a:r>
              <a:rPr lang="lv-LV" sz="2800" dirty="0" smtClean="0">
                <a:latin typeface="Times New Roman" pitchFamily="18" charset="0"/>
                <a:cs typeface="Times New Roman" pitchFamily="18" charset="0"/>
              </a:rPr>
              <a:t> Project</a:t>
            </a:r>
            <a:endParaRPr lang="en-US" sz="2800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2817813" y="1551710"/>
            <a:ext cx="6062951" cy="4948526"/>
          </a:xfrm>
        </p:spPr>
        <p:txBody>
          <a:bodyPr/>
          <a:lstStyle/>
          <a:p>
            <a:pPr algn="ctr">
              <a:buNone/>
            </a:pPr>
            <a:r>
              <a:rPr lang="lv-LV" sz="2800" b="1" dirty="0" smtClean="0"/>
              <a:t>WE ALL CAME HERE FROM SOMEWHERE</a:t>
            </a:r>
          </a:p>
          <a:p>
            <a:pPr algn="ctr"/>
            <a:endParaRPr lang="lv-LV" sz="2800" b="1" dirty="0"/>
          </a:p>
          <a:p>
            <a:pPr algn="ctr"/>
            <a:endParaRPr lang="lv-LV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lv-LV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lv-LV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lv-LV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Olaine </a:t>
            </a:r>
            <a:r>
              <a:rPr lang="lv-LV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School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No 1</a:t>
            </a:r>
          </a:p>
          <a:p>
            <a:pPr algn="ctr">
              <a:buNone/>
            </a:pPr>
            <a:r>
              <a:rPr lang="lv-LV" sz="2800" dirty="0" smtClean="0">
                <a:latin typeface="Times New Roman" pitchFamily="18" charset="0"/>
                <a:cs typeface="Times New Roman" pitchFamily="18" charset="0"/>
              </a:rPr>
              <a:t>2012</a:t>
            </a:r>
            <a:endParaRPr lang="lv-LV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lv-LV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skolotajs\Desktop\comenius_log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925" y="2345018"/>
            <a:ext cx="2295167" cy="2476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muuzhizgliitiiba hede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391" y="508723"/>
            <a:ext cx="22860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1skola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0964" y="2951018"/>
            <a:ext cx="3391219" cy="18565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637308" y="1122219"/>
            <a:ext cx="7938655" cy="2478232"/>
          </a:xfrm>
        </p:spPr>
        <p:txBody>
          <a:bodyPr/>
          <a:lstStyle/>
          <a:p>
            <a:pPr algn="ctr"/>
            <a:r>
              <a:rPr lang="en-GB" b="1" dirty="0">
                <a:latin typeface="Times New Roman" pitchFamily="18" charset="0"/>
                <a:cs typeface="Times New Roman" pitchFamily="18" charset="0"/>
              </a:rPr>
              <a:t>Diversity, identities and citizenship. </a:t>
            </a:r>
            <a:r>
              <a:rPr lang="lv-LV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v-LV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>Let's celebrate tolerance and peace</a:t>
            </a:r>
            <a:r>
              <a:rPr lang="lv-LV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v-LV" b="1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177636" y="4516582"/>
            <a:ext cx="7038109" cy="831273"/>
          </a:xfrm>
        </p:spPr>
        <p:txBody>
          <a:bodyPr/>
          <a:lstStyle/>
          <a:p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Meeting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Scotland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Inverness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6th-10th </a:t>
            </a:r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March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, 2012</a:t>
            </a:r>
            <a:endParaRPr lang="lv-LV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600" b="1" u="sng" dirty="0" smtClean="0"/>
              <a:t>SOME HISTORICAL BACKGROUND</a:t>
            </a:r>
            <a:endParaRPr lang="en-US" sz="3600" b="1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v-LV" dirty="0" smtClean="0"/>
              <a:t>    </a:t>
            </a:r>
            <a:r>
              <a:rPr lang="en-US" sz="2400" dirty="0" smtClean="0"/>
              <a:t>Latvia is a culturally diverse country, but this diversity in some ways </a:t>
            </a:r>
            <a:r>
              <a:rPr lang="lv-LV" sz="2400" dirty="0" err="1" smtClean="0"/>
              <a:t>is</a:t>
            </a:r>
            <a:r>
              <a:rPr lang="lv-LV" sz="2400" dirty="0" smtClean="0"/>
              <a:t> </a:t>
            </a:r>
            <a:r>
              <a:rPr lang="en-US" sz="2400" dirty="0" smtClean="0"/>
              <a:t>paradoxical</a:t>
            </a:r>
            <a:r>
              <a:rPr lang="lv-LV" sz="2400" dirty="0" smtClean="0"/>
              <a:t> </a:t>
            </a:r>
            <a:r>
              <a:rPr lang="lv-LV" sz="2400" dirty="0" err="1" smtClean="0"/>
              <a:t>because</a:t>
            </a:r>
            <a:r>
              <a:rPr lang="en-US" sz="2400" dirty="0" smtClean="0"/>
              <a:t> it does not include some of the main aspects of European diversity in the 21</a:t>
            </a:r>
            <a:r>
              <a:rPr lang="en-US" sz="2400" baseline="30000" dirty="0" smtClean="0"/>
              <a:t>st </a:t>
            </a:r>
            <a:r>
              <a:rPr lang="en-US" sz="2400" dirty="0" smtClean="0"/>
              <a:t>century.</a:t>
            </a:r>
            <a:endParaRPr lang="lv-LV" sz="2400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Native inhabitants of Latvia are Latvians</a:t>
            </a:r>
            <a:r>
              <a:rPr lang="en-US" dirty="0" smtClean="0"/>
              <a:t>.</a:t>
            </a:r>
            <a:endParaRPr lang="lv-LV" dirty="0" smtClean="0"/>
          </a:p>
          <a:p>
            <a:endParaRPr lang="en-US" dirty="0"/>
          </a:p>
        </p:txBody>
      </p:sp>
      <p:pic>
        <p:nvPicPr>
          <p:cNvPr id="11" name="Content Placeholder 10" descr="13201444063042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9467" y="1961375"/>
            <a:ext cx="4037012" cy="30277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u="sng" dirty="0" smtClean="0"/>
              <a:t>SOME HISTORICAL BACKGROUND</a:t>
            </a:r>
            <a:endParaRPr lang="en-US" dirty="0"/>
          </a:p>
        </p:txBody>
      </p:sp>
      <p:pic>
        <p:nvPicPr>
          <p:cNvPr id="7" name="Content Placeholder 6" descr="passed-and-waiting-to-be-taken-off-ellis-island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5613" y="2092527"/>
            <a:ext cx="4037012" cy="3070254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v-LV" sz="2400" dirty="0" smtClean="0"/>
              <a:t>    </a:t>
            </a:r>
          </a:p>
          <a:p>
            <a:r>
              <a:rPr lang="lv-LV" sz="2400" dirty="0" smtClean="0"/>
              <a:t> </a:t>
            </a:r>
            <a:r>
              <a:rPr lang="en-US" sz="2400" dirty="0" smtClean="0"/>
              <a:t>Historically</a:t>
            </a:r>
            <a:r>
              <a:rPr lang="lv-LV" sz="2400" dirty="0" smtClean="0"/>
              <a:t> </a:t>
            </a:r>
            <a:r>
              <a:rPr lang="en-US" sz="2400" dirty="0" smtClean="0"/>
              <a:t>Polish, Russian, Jewish and German minorities</a:t>
            </a:r>
            <a:r>
              <a:rPr lang="lv-LV" sz="2400" dirty="0" smtClean="0"/>
              <a:t> </a:t>
            </a:r>
            <a:r>
              <a:rPr lang="lv-LV" sz="2400" dirty="0" err="1" smtClean="0"/>
              <a:t>have</a:t>
            </a:r>
            <a:r>
              <a:rPr lang="lv-LV" sz="2400" dirty="0" smtClean="0"/>
              <a:t> </a:t>
            </a:r>
            <a:r>
              <a:rPr lang="lv-LV" sz="2400" dirty="0" err="1" smtClean="0"/>
              <a:t>lived</a:t>
            </a:r>
            <a:r>
              <a:rPr lang="lv-LV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</a:t>
            </a:r>
            <a:r>
              <a:rPr lang="lv-LV" sz="2400" dirty="0" err="1" smtClean="0"/>
              <a:t>Latvia</a:t>
            </a:r>
            <a:r>
              <a:rPr lang="lv-LV" sz="2400" dirty="0" smtClean="0"/>
              <a:t> </a:t>
            </a:r>
            <a:r>
              <a:rPr lang="lv-LV" sz="2400" dirty="0" err="1" smtClean="0"/>
              <a:t>for</a:t>
            </a:r>
            <a:r>
              <a:rPr lang="lv-LV" sz="2400" dirty="0" smtClean="0"/>
              <a:t> </a:t>
            </a:r>
            <a:r>
              <a:rPr lang="lv-LV" sz="2400" dirty="0" err="1" smtClean="0"/>
              <a:t>hundred</a:t>
            </a:r>
            <a:r>
              <a:rPr lang="lv-LV" sz="2400" dirty="0" smtClean="0"/>
              <a:t> </a:t>
            </a:r>
            <a:r>
              <a:rPr lang="lv-LV" sz="2400" dirty="0" err="1" smtClean="0"/>
              <a:t>of</a:t>
            </a:r>
            <a:r>
              <a:rPr lang="lv-LV" sz="2400" dirty="0" smtClean="0"/>
              <a:t> </a:t>
            </a:r>
            <a:r>
              <a:rPr lang="lv-LV" sz="2400" dirty="0" err="1" smtClean="0"/>
              <a:t>years</a:t>
            </a:r>
            <a:r>
              <a:rPr lang="lv-LV" sz="2400" dirty="0" smtClean="0"/>
              <a:t>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u="sng" dirty="0" smtClean="0"/>
              <a:t>SOME HISTORICAL BACKGROUND</a:t>
            </a:r>
            <a:endParaRPr lang="en-US" dirty="0"/>
          </a:p>
        </p:txBody>
      </p:sp>
      <p:pic>
        <p:nvPicPr>
          <p:cNvPr id="5" name="Content Placeholder 4" descr="Izlase1[1]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30921" y="1964980"/>
            <a:ext cx="4314329" cy="305036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The</a:t>
            </a:r>
            <a:r>
              <a:rPr lang="lv-LV" sz="2400" dirty="0" err="1" smtClean="0"/>
              <a:t>se</a:t>
            </a:r>
            <a:r>
              <a:rPr lang="lv-LV" sz="2400" dirty="0" smtClean="0"/>
              <a:t> </a:t>
            </a:r>
            <a:r>
              <a:rPr lang="en-US" sz="2400" dirty="0" smtClean="0"/>
              <a:t>minorities have general cultural rights - freedom of artistic expression.</a:t>
            </a:r>
            <a:endParaRPr lang="lv-LV" sz="2400" dirty="0" smtClean="0"/>
          </a:p>
          <a:p>
            <a:endParaRPr lang="lv-LV" sz="2400" dirty="0" smtClean="0"/>
          </a:p>
          <a:p>
            <a:r>
              <a:rPr lang="en-US" sz="2400" dirty="0" smtClean="0"/>
              <a:t>They also have the rights of ethnic minorities – </a:t>
            </a:r>
            <a:endParaRPr lang="lv-LV" sz="2400" dirty="0" smtClean="0"/>
          </a:p>
          <a:p>
            <a:pPr>
              <a:buNone/>
            </a:pPr>
            <a:r>
              <a:rPr lang="lv-LV" sz="2400" dirty="0" smtClean="0"/>
              <a:t>    </a:t>
            </a:r>
            <a:r>
              <a:rPr lang="en-US" sz="2400" dirty="0" smtClean="0"/>
              <a:t>"to preserve and develop their language and their ethnic and cultural identity“</a:t>
            </a:r>
            <a:r>
              <a:rPr lang="lv-LV" sz="2400" dirty="0" smtClean="0"/>
              <a:t>.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u="sng" dirty="0" smtClean="0"/>
              <a:t>SOME HISTORICAL BACKGROUND</a:t>
            </a:r>
            <a:endParaRPr lang="en-US" dirty="0"/>
          </a:p>
        </p:txBody>
      </p:sp>
      <p:pic>
        <p:nvPicPr>
          <p:cNvPr id="5" name="Content Placeholder 4" descr="satversme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5499" y="2076938"/>
            <a:ext cx="3964101" cy="274612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v-LV" sz="2400" dirty="0" smtClean="0"/>
              <a:t>    </a:t>
            </a:r>
          </a:p>
          <a:p>
            <a:pPr>
              <a:buNone/>
            </a:pPr>
            <a:r>
              <a:rPr lang="lv-LV" sz="2400" dirty="0" smtClean="0"/>
              <a:t>    </a:t>
            </a:r>
            <a:r>
              <a:rPr lang="lv-LV" sz="2400" dirty="0" err="1" smtClean="0"/>
              <a:t>These</a:t>
            </a:r>
            <a:r>
              <a:rPr lang="lv-LV" sz="2400" dirty="0" smtClean="0"/>
              <a:t> </a:t>
            </a:r>
            <a:r>
              <a:rPr lang="lv-LV" sz="2400" dirty="0" err="1" smtClean="0"/>
              <a:t>rights</a:t>
            </a:r>
            <a:r>
              <a:rPr lang="lv-LV" sz="2400" dirty="0" smtClean="0"/>
              <a:t> </a:t>
            </a:r>
            <a:r>
              <a:rPr lang="lv-LV" sz="2400" dirty="0" err="1" smtClean="0"/>
              <a:t>are</a:t>
            </a:r>
            <a:r>
              <a:rPr lang="lv-LV" sz="2400" dirty="0" smtClean="0"/>
              <a:t> </a:t>
            </a:r>
            <a:r>
              <a:rPr lang="en-US" sz="2400" dirty="0" err="1" smtClean="0"/>
              <a:t>recognised</a:t>
            </a:r>
            <a:r>
              <a:rPr lang="en-US" sz="2400" dirty="0" smtClean="0"/>
              <a:t> by the Constitution of the Republic of Latvia </a:t>
            </a:r>
            <a:endParaRPr lang="lv-LV" sz="2400" dirty="0" smtClean="0"/>
          </a:p>
          <a:p>
            <a:pPr>
              <a:buNone/>
            </a:pPr>
            <a:r>
              <a:rPr lang="lv-LV" sz="2400" dirty="0" smtClean="0"/>
              <a:t>    </a:t>
            </a:r>
            <a:r>
              <a:rPr lang="en-US" sz="2400" dirty="0" smtClean="0"/>
              <a:t>(1922, c. 8).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u="sng" dirty="0" smtClean="0"/>
              <a:t>SOME HISTORICAL BACKGROUND</a:t>
            </a:r>
            <a:endParaRPr lang="en-US" dirty="0"/>
          </a:p>
        </p:txBody>
      </p:sp>
      <p:pic>
        <p:nvPicPr>
          <p:cNvPr id="5" name="Content Placeholder 4" descr="_origin_Latvijas-2-pasaules-30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1603" y="1967346"/>
            <a:ext cx="4318106" cy="342126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Today, Latvia's ethnic and cultural diversity is closely connected to demographic changes that came as a result of the two World Wars and </a:t>
            </a:r>
            <a:r>
              <a:rPr lang="en-US" sz="2400" dirty="0" err="1" smtClean="0"/>
              <a:t>labour</a:t>
            </a:r>
            <a:r>
              <a:rPr lang="en-US" sz="2400" dirty="0" smtClean="0"/>
              <a:t> migration during Latvia's years as part of the Soviet Union </a:t>
            </a:r>
            <a:endParaRPr lang="lv-LV" sz="2400" dirty="0" smtClean="0"/>
          </a:p>
          <a:p>
            <a:pPr>
              <a:buNone/>
            </a:pPr>
            <a:r>
              <a:rPr lang="lv-LV" sz="2400" dirty="0" smtClean="0"/>
              <a:t>    (</a:t>
            </a:r>
            <a:r>
              <a:rPr lang="en-US" sz="2400" dirty="0" smtClean="0"/>
              <a:t>194</a:t>
            </a:r>
            <a:r>
              <a:rPr lang="lv-LV" sz="2400" dirty="0" smtClean="0"/>
              <a:t>0</a:t>
            </a:r>
            <a:r>
              <a:rPr lang="en-US" sz="2400" dirty="0" smtClean="0"/>
              <a:t>-1991).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u="sng" dirty="0" smtClean="0"/>
              <a:t>SOME HISTORICAL BACKGROUND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953000"/>
          </a:xfrm>
        </p:spPr>
        <p:txBody>
          <a:bodyPr/>
          <a:lstStyle/>
          <a:p>
            <a:endParaRPr lang="lv-LV" sz="2400" dirty="0" smtClean="0"/>
          </a:p>
          <a:p>
            <a:r>
              <a:rPr lang="en-US" sz="2400" dirty="0" smtClean="0"/>
              <a:t>According to official figures, </a:t>
            </a:r>
            <a:r>
              <a:rPr lang="lv-LV" sz="2400" dirty="0" err="1" smtClean="0"/>
              <a:t>about</a:t>
            </a:r>
            <a:r>
              <a:rPr lang="en-US" sz="2400" dirty="0" smtClean="0"/>
              <a:t> 40% of </a:t>
            </a:r>
            <a:r>
              <a:rPr lang="lv-LV" sz="2400" dirty="0" err="1" smtClean="0"/>
              <a:t>the</a:t>
            </a:r>
            <a:r>
              <a:rPr lang="en-US" sz="2400" dirty="0" smtClean="0"/>
              <a:t> population </a:t>
            </a:r>
            <a:r>
              <a:rPr lang="lv-LV" sz="2400" dirty="0" err="1" smtClean="0"/>
              <a:t>of</a:t>
            </a:r>
            <a:r>
              <a:rPr lang="lv-LV" sz="2400" dirty="0" smtClean="0"/>
              <a:t> </a:t>
            </a:r>
            <a:r>
              <a:rPr lang="lv-LV" sz="2400" dirty="0" err="1" smtClean="0"/>
              <a:t>Latvia</a:t>
            </a:r>
            <a:r>
              <a:rPr lang="lv-LV" sz="2400" dirty="0" smtClean="0"/>
              <a:t> </a:t>
            </a:r>
            <a:r>
              <a:rPr lang="en-US" sz="2400" dirty="0" smtClean="0"/>
              <a:t>is made up of ethnic minorities.</a:t>
            </a:r>
            <a:endParaRPr lang="lv-LV" sz="2400" dirty="0" smtClean="0"/>
          </a:p>
          <a:p>
            <a:endParaRPr lang="lv-LV" sz="2400" dirty="0" smtClean="0"/>
          </a:p>
          <a:p>
            <a:r>
              <a:rPr lang="en-US" sz="2400" dirty="0" smtClean="0"/>
              <a:t> The Russian minority </a:t>
            </a:r>
            <a:r>
              <a:rPr lang="lv-LV" sz="2400" dirty="0" err="1" smtClean="0"/>
              <a:t>is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biggest</a:t>
            </a:r>
            <a:r>
              <a:rPr lang="lv-LV" sz="2400" dirty="0" smtClean="0"/>
              <a:t> - </a:t>
            </a:r>
            <a:r>
              <a:rPr lang="en-US" sz="2400" dirty="0" smtClean="0"/>
              <a:t>27.8% of the population</a:t>
            </a:r>
            <a:r>
              <a:rPr lang="lv-LV" sz="2400" dirty="0" smtClean="0"/>
              <a:t> </a:t>
            </a:r>
            <a:r>
              <a:rPr lang="lv-LV" sz="2400" dirty="0" err="1" smtClean="0"/>
              <a:t>of</a:t>
            </a:r>
            <a:r>
              <a:rPr lang="lv-LV" sz="2400" dirty="0" smtClean="0"/>
              <a:t> </a:t>
            </a:r>
            <a:r>
              <a:rPr lang="lv-LV" sz="2400" dirty="0" err="1" smtClean="0"/>
              <a:t>Latvia</a:t>
            </a:r>
            <a:r>
              <a:rPr lang="lv-LV" sz="2400" dirty="0" smtClean="0"/>
              <a:t>.</a:t>
            </a:r>
          </a:p>
          <a:p>
            <a:endParaRPr lang="en-US" dirty="0"/>
          </a:p>
        </p:txBody>
      </p:sp>
      <p:pic>
        <p:nvPicPr>
          <p:cNvPr id="14" name="Content Placeholder 6" descr="karagod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4181" y="2113775"/>
            <a:ext cx="4037012" cy="30277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u="sng" dirty="0" smtClean="0"/>
              <a:t>SOME HISTORICAL BACKGROUND</a:t>
            </a:r>
            <a:endParaRPr lang="en-US" dirty="0"/>
          </a:p>
        </p:txBody>
      </p:sp>
      <p:pic>
        <p:nvPicPr>
          <p:cNvPr id="5" name="Content Placeholder 4" descr="lv0061-georgianngo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2419" y="1704470"/>
            <a:ext cx="2704017" cy="202801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v-LV" sz="2400" dirty="0" smtClean="0"/>
          </a:p>
          <a:p>
            <a:r>
              <a:rPr lang="lv-LV" sz="2400" dirty="0" smtClean="0"/>
              <a:t>R</a:t>
            </a:r>
            <a:r>
              <a:rPr lang="en-US" sz="2400" dirty="0" err="1" smtClean="0"/>
              <a:t>oughly</a:t>
            </a:r>
            <a:r>
              <a:rPr lang="en-US" sz="2400" dirty="0" smtClean="0"/>
              <a:t> 13% are made up by other minorities such as </a:t>
            </a:r>
            <a:r>
              <a:rPr lang="en-US" sz="2400" dirty="0" err="1" smtClean="0"/>
              <a:t>Belaru</a:t>
            </a:r>
            <a:r>
              <a:rPr lang="lv-LV" sz="2400" dirty="0" smtClean="0"/>
              <a:t>s</a:t>
            </a:r>
            <a:r>
              <a:rPr lang="en-US" sz="2400" dirty="0" err="1" smtClean="0"/>
              <a:t>sians</a:t>
            </a:r>
            <a:r>
              <a:rPr lang="en-US" sz="2400" dirty="0" smtClean="0"/>
              <a:t>, Ukrainians, Poles, Lithuanians, Jews, Roma, Germans, Estonians and </a:t>
            </a:r>
            <a:r>
              <a:rPr lang="en-US" sz="2400" dirty="0" err="1" smtClean="0"/>
              <a:t>Livonians</a:t>
            </a:r>
            <a:r>
              <a:rPr lang="en-US" sz="2400" dirty="0" smtClean="0"/>
              <a:t>.</a:t>
            </a:r>
          </a:p>
          <a:p>
            <a:endParaRPr lang="en-US" dirty="0"/>
          </a:p>
        </p:txBody>
      </p:sp>
      <p:pic>
        <p:nvPicPr>
          <p:cNvPr id="6" name="Picture 5" descr="55-koris-2-site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877" y="3866284"/>
            <a:ext cx="3016778" cy="2008043"/>
          </a:xfrm>
          <a:prstGeom prst="rect">
            <a:avLst/>
          </a:prstGeom>
        </p:spPr>
      </p:pic>
      <p:pic>
        <p:nvPicPr>
          <p:cNvPr id="7" name="Content Placeholder 8" descr="clipboard01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111152" y="4849672"/>
            <a:ext cx="3143877" cy="178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u="sng" dirty="0" smtClean="0"/>
              <a:t>SOME HISTORICAL BACKGROUND</a:t>
            </a:r>
            <a:endParaRPr lang="en-US" dirty="0"/>
          </a:p>
        </p:txBody>
      </p:sp>
      <p:pic>
        <p:nvPicPr>
          <p:cNvPr id="8" name="Content Placeholder 7" descr="200px-Mikbar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7947" y="1608137"/>
            <a:ext cx="1905000" cy="2276475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5077691"/>
          </a:xfrm>
        </p:spPr>
        <p:txBody>
          <a:bodyPr/>
          <a:lstStyle/>
          <a:p>
            <a:r>
              <a:rPr lang="en-US" sz="2400" dirty="0" smtClean="0"/>
              <a:t>Today the Russian speaking population constitutes about 37% of the population and is larger than the ethnic Russian minority because a majority of </a:t>
            </a:r>
            <a:r>
              <a:rPr lang="en-US" sz="2400" dirty="0" err="1" smtClean="0"/>
              <a:t>Belorussians</a:t>
            </a:r>
            <a:r>
              <a:rPr lang="lv-LV" sz="2400" dirty="0" smtClean="0"/>
              <a:t>, </a:t>
            </a:r>
            <a:r>
              <a:rPr lang="en-US" sz="2400" dirty="0" smtClean="0"/>
              <a:t>Ukrainians and </a:t>
            </a:r>
            <a:r>
              <a:rPr lang="lv-LV" sz="2400" dirty="0" err="1" smtClean="0"/>
              <a:t>people</a:t>
            </a:r>
            <a:r>
              <a:rPr lang="lv-LV" sz="2400" dirty="0" smtClean="0"/>
              <a:t> </a:t>
            </a:r>
            <a:r>
              <a:rPr lang="lv-LV" sz="2400" dirty="0" err="1" smtClean="0"/>
              <a:t>from</a:t>
            </a:r>
            <a:r>
              <a:rPr lang="lv-LV" sz="2400" dirty="0" smtClean="0"/>
              <a:t> </a:t>
            </a:r>
            <a:r>
              <a:rPr lang="lv-LV" sz="2400" dirty="0" err="1" smtClean="0"/>
              <a:t>other</a:t>
            </a:r>
            <a:r>
              <a:rPr lang="lv-LV" sz="2400" dirty="0" smtClean="0"/>
              <a:t> post </a:t>
            </a:r>
            <a:r>
              <a:rPr lang="lv-LV" sz="2400" dirty="0" err="1" smtClean="0"/>
              <a:t>Soviet</a:t>
            </a:r>
            <a:r>
              <a:rPr lang="lv-LV" sz="2400" dirty="0" smtClean="0"/>
              <a:t> </a:t>
            </a:r>
            <a:r>
              <a:rPr lang="lv-LV" sz="2400" dirty="0" err="1" smtClean="0"/>
              <a:t>countries</a:t>
            </a:r>
            <a:r>
              <a:rPr lang="en-US" sz="2400" dirty="0" smtClean="0"/>
              <a:t> also have Russian as their mother tongue.</a:t>
            </a:r>
            <a:endParaRPr lang="lv-LV" sz="2400" dirty="0" smtClean="0"/>
          </a:p>
          <a:p>
            <a:endParaRPr lang="en-US" dirty="0"/>
          </a:p>
        </p:txBody>
      </p:sp>
      <p:pic>
        <p:nvPicPr>
          <p:cNvPr id="9" name="Picture 8" descr="800px-RusskiegazetyLatvii2006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671" y="4343400"/>
            <a:ext cx="2927927" cy="2195945"/>
          </a:xfrm>
          <a:prstGeom prst="rect">
            <a:avLst/>
          </a:prstGeom>
        </p:spPr>
      </p:pic>
      <p:pic>
        <p:nvPicPr>
          <p:cNvPr id="13" name="Picture 12" descr="kuzmin[2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4764" y="1579419"/>
            <a:ext cx="1772948" cy="267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u="sng" dirty="0" smtClean="0"/>
              <a:t>SOME HISTORICAL BACKGROUND</a:t>
            </a:r>
            <a:endParaRPr lang="en-US" dirty="0"/>
          </a:p>
        </p:txBody>
      </p:sp>
      <p:pic>
        <p:nvPicPr>
          <p:cNvPr id="8" name="Content Placeholder 7" descr="22453%20COPY[1]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7794" y="2065664"/>
            <a:ext cx="4296497" cy="300038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221884" cy="4525963"/>
          </a:xfrm>
        </p:spPr>
        <p:txBody>
          <a:bodyPr/>
          <a:lstStyle/>
          <a:p>
            <a:pPr>
              <a:buNone/>
            </a:pPr>
            <a:r>
              <a:rPr lang="lv-LV" sz="2400" dirty="0" smtClean="0"/>
              <a:t>    </a:t>
            </a:r>
          </a:p>
          <a:p>
            <a:pPr>
              <a:buNone/>
            </a:pPr>
            <a:r>
              <a:rPr lang="lv-LV" sz="2400" dirty="0" smtClean="0"/>
              <a:t>    </a:t>
            </a:r>
            <a:r>
              <a:rPr lang="en-US" sz="2400" dirty="0" smtClean="0"/>
              <a:t>The situation</a:t>
            </a:r>
            <a:r>
              <a:rPr lang="lv-LV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</a:t>
            </a:r>
            <a:r>
              <a:rPr lang="lv-LV" sz="2400" dirty="0" err="1" smtClean="0"/>
              <a:t>Latvia</a:t>
            </a:r>
            <a:r>
              <a:rPr lang="en-US" sz="2400" dirty="0" smtClean="0"/>
              <a:t> is more complicated because of the fact that not all the inhabitants are citizens of Latvia.</a:t>
            </a:r>
          </a:p>
          <a:p>
            <a:endParaRPr lang="lv-LV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u="sng" dirty="0" smtClean="0"/>
              <a:t>SOME HISTORICAL BACKGROUND</a:t>
            </a:r>
            <a:endParaRPr lang="en-US" dirty="0"/>
          </a:p>
        </p:txBody>
      </p:sp>
      <p:pic>
        <p:nvPicPr>
          <p:cNvPr id="5" name="Content Placeholder 4" descr="citizens-and-non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46358" y="1799656"/>
            <a:ext cx="3380012" cy="35481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v-LV" sz="2400" dirty="0" smtClean="0"/>
              <a:t>    </a:t>
            </a:r>
          </a:p>
          <a:p>
            <a:pPr>
              <a:buNone/>
            </a:pPr>
            <a:r>
              <a:rPr lang="lv-LV" sz="2400" dirty="0" smtClean="0"/>
              <a:t>    A </a:t>
            </a:r>
            <a:r>
              <a:rPr lang="en-US" sz="2400" dirty="0" smtClean="0"/>
              <a:t>large number of Russian</a:t>
            </a:r>
            <a:r>
              <a:rPr lang="lv-LV" sz="2400" dirty="0" smtClean="0"/>
              <a:t> </a:t>
            </a:r>
            <a:r>
              <a:rPr lang="lv-LV" sz="2400" dirty="0" err="1" smtClean="0"/>
              <a:t>speaking</a:t>
            </a:r>
            <a:r>
              <a:rPr lang="lv-LV" sz="2400" dirty="0" smtClean="0"/>
              <a:t> </a:t>
            </a:r>
            <a:r>
              <a:rPr lang="en-US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</a:t>
            </a:r>
            <a:r>
              <a:rPr lang="lv-LV" sz="2400" dirty="0" err="1" smtClean="0"/>
              <a:t>Latvia</a:t>
            </a:r>
            <a:r>
              <a:rPr lang="lv-LV" sz="2400" dirty="0" smtClean="0"/>
              <a:t> </a:t>
            </a:r>
            <a:r>
              <a:rPr lang="en-US" sz="2400" dirty="0" smtClean="0"/>
              <a:t>are non-citizens</a:t>
            </a:r>
            <a:r>
              <a:rPr lang="lv-LV" sz="2400" dirty="0" smtClean="0"/>
              <a:t> –</a:t>
            </a:r>
          </a:p>
          <a:p>
            <a:pPr>
              <a:buNone/>
            </a:pPr>
            <a:endParaRPr lang="lv-LV" sz="2400" dirty="0" smtClean="0"/>
          </a:p>
          <a:p>
            <a:pPr>
              <a:buNone/>
            </a:pPr>
            <a:r>
              <a:rPr lang="lv-LV" sz="2400" dirty="0" smtClean="0"/>
              <a:t>    </a:t>
            </a:r>
            <a:r>
              <a:rPr lang="en-US" sz="2400" dirty="0" smtClean="0"/>
              <a:t>in 2010</a:t>
            </a:r>
            <a:r>
              <a:rPr lang="lv-LV" sz="2400" dirty="0" smtClean="0"/>
              <a:t> </a:t>
            </a:r>
            <a:r>
              <a:rPr lang="lv-LV" sz="2400" dirty="0" err="1" smtClean="0"/>
              <a:t>about</a:t>
            </a:r>
            <a:r>
              <a:rPr lang="lv-LV" sz="2400" dirty="0" smtClean="0"/>
              <a:t> 38 %</a:t>
            </a:r>
            <a:r>
              <a:rPr lang="en-US" sz="2400" dirty="0" smtClean="0"/>
              <a:t> </a:t>
            </a:r>
            <a:r>
              <a:rPr lang="lv-LV" sz="2400" dirty="0" err="1" smtClean="0"/>
              <a:t>of</a:t>
            </a:r>
            <a:r>
              <a:rPr lang="lv-LV" sz="2400" dirty="0" smtClean="0"/>
              <a:t> </a:t>
            </a:r>
            <a:r>
              <a:rPr lang="lv-LV" sz="2400" dirty="0" err="1" smtClean="0"/>
              <a:t>them</a:t>
            </a:r>
            <a:r>
              <a:rPr lang="lv-LV" sz="2400" dirty="0" smtClean="0"/>
              <a:t> </a:t>
            </a:r>
            <a:r>
              <a:rPr lang="en-US" sz="2400" dirty="0" smtClean="0"/>
              <a:t>were non-citizens</a:t>
            </a:r>
            <a:r>
              <a:rPr lang="lv-LV" sz="2400" dirty="0" smtClean="0"/>
              <a:t>.</a:t>
            </a:r>
            <a:r>
              <a:rPr lang="en-US" sz="2400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600" b="1" u="sng" dirty="0" smtClean="0"/>
              <a:t>SOME HISTORICAL BACKGROUND</a:t>
            </a:r>
            <a:endParaRPr lang="en-US" sz="3600" b="1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v-LV" sz="2400" dirty="0" smtClean="0"/>
              <a:t>    </a:t>
            </a:r>
          </a:p>
          <a:p>
            <a:pPr>
              <a:buNone/>
            </a:pPr>
            <a:r>
              <a:rPr lang="lv-LV" sz="2400" dirty="0" smtClean="0"/>
              <a:t>    </a:t>
            </a:r>
            <a:r>
              <a:rPr lang="en-US" sz="2400" dirty="0" smtClean="0"/>
              <a:t>Concerning other ethnic minorities, Latvia has chosen the "social cohesion approach" –</a:t>
            </a:r>
            <a:r>
              <a:rPr lang="lv-LV" sz="2400" dirty="0" smtClean="0"/>
              <a:t> </a:t>
            </a:r>
          </a:p>
          <a:p>
            <a:pPr>
              <a:buNone/>
            </a:pPr>
            <a:endParaRPr lang="lv-LV" sz="2400" dirty="0" smtClean="0"/>
          </a:p>
          <a:p>
            <a:pPr>
              <a:buNone/>
            </a:pPr>
            <a:r>
              <a:rPr lang="lv-LV" sz="2400" dirty="0" smtClean="0"/>
              <a:t>    a</a:t>
            </a:r>
            <a:r>
              <a:rPr lang="en-US" sz="2400" dirty="0" smtClean="0"/>
              <a:t> </a:t>
            </a:r>
            <a:r>
              <a:rPr lang="lv-LV" sz="2400" dirty="0" err="1" smtClean="0"/>
              <a:t>main</a:t>
            </a:r>
            <a:r>
              <a:rPr lang="lv-LV" sz="2400" dirty="0" smtClean="0"/>
              <a:t> </a:t>
            </a:r>
            <a:r>
              <a:rPr lang="lv-LV" sz="2400" dirty="0" err="1" smtClean="0"/>
              <a:t>goal</a:t>
            </a:r>
            <a:r>
              <a:rPr lang="lv-LV" sz="2400" dirty="0" smtClean="0"/>
              <a:t> </a:t>
            </a:r>
            <a:r>
              <a:rPr lang="lv-LV" sz="2400" dirty="0" err="1" smtClean="0"/>
              <a:t>is</a:t>
            </a:r>
            <a:r>
              <a:rPr lang="lv-LV" sz="2400" dirty="0" smtClean="0"/>
              <a:t> </a:t>
            </a:r>
            <a:r>
              <a:rPr lang="en-US" sz="2400" dirty="0" smtClean="0"/>
              <a:t>integrating immigrants and having them </a:t>
            </a:r>
            <a:r>
              <a:rPr lang="lv-LV" sz="2400" dirty="0" smtClean="0"/>
              <a:t>to </a:t>
            </a:r>
            <a:r>
              <a:rPr lang="en-US" sz="2400" dirty="0" smtClean="0"/>
              <a:t>learn the language and traditions of the host country</a:t>
            </a:r>
            <a:r>
              <a:rPr lang="lv-LV" sz="2400" dirty="0" smtClean="0"/>
              <a:t>.</a:t>
            </a:r>
            <a:endParaRPr lang="en-US" sz="2400" dirty="0"/>
          </a:p>
        </p:txBody>
      </p:sp>
      <p:pic>
        <p:nvPicPr>
          <p:cNvPr id="9" name="Content Placeholder 8" descr="2010-12-12_picture_004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49901" y="2230581"/>
            <a:ext cx="3770433" cy="282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u="sng" dirty="0" smtClean="0"/>
              <a:t>SOME HISTORICAL BACKGROUND</a:t>
            </a:r>
            <a:endParaRPr lang="en-US" dirty="0"/>
          </a:p>
        </p:txBody>
      </p:sp>
      <p:pic>
        <p:nvPicPr>
          <p:cNvPr id="5" name="Content Placeholder 4" descr="9789984110585[1]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97405" y="1769414"/>
            <a:ext cx="2510710" cy="356458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v-LV" sz="2400" dirty="0" smtClean="0"/>
          </a:p>
          <a:p>
            <a:pPr>
              <a:buNone/>
            </a:pPr>
            <a:r>
              <a:rPr lang="lv-LV" sz="2400" dirty="0" smtClean="0"/>
              <a:t>    </a:t>
            </a:r>
            <a:r>
              <a:rPr lang="en-US" sz="2400" dirty="0" smtClean="0"/>
              <a:t>Since 2011 the Ministry of Culture is responsible for </a:t>
            </a:r>
            <a:r>
              <a:rPr lang="en-US" sz="2400" dirty="0" err="1" smtClean="0"/>
              <a:t>integratio</a:t>
            </a:r>
            <a:r>
              <a:rPr lang="lv-LV" sz="2400" dirty="0" smtClean="0"/>
              <a:t>n </a:t>
            </a:r>
            <a:r>
              <a:rPr lang="en-US" sz="2400" dirty="0" smtClean="0"/>
              <a:t>and </a:t>
            </a:r>
            <a:r>
              <a:rPr lang="lv-LV" sz="2400" dirty="0" err="1" smtClean="0"/>
              <a:t>this</a:t>
            </a:r>
            <a:r>
              <a:rPr lang="lv-LV" sz="2400" dirty="0" smtClean="0"/>
              <a:t> </a:t>
            </a:r>
            <a:r>
              <a:rPr lang="lv-LV" sz="2400" dirty="0" err="1" smtClean="0"/>
              <a:t>integration</a:t>
            </a:r>
            <a:r>
              <a:rPr lang="lv-LV" sz="2400" dirty="0" smtClean="0"/>
              <a:t> </a:t>
            </a:r>
            <a:r>
              <a:rPr lang="lv-LV" sz="2400" dirty="0" err="1" smtClean="0"/>
              <a:t>must</a:t>
            </a:r>
            <a:r>
              <a:rPr lang="lv-LV" sz="2400" dirty="0" smtClean="0"/>
              <a:t> </a:t>
            </a:r>
            <a:r>
              <a:rPr lang="en-US" sz="2400" dirty="0" smtClean="0"/>
              <a:t>be based on the Latvian language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v-LV" sz="2400" dirty="0" err="1" smtClean="0"/>
              <a:t>Since</a:t>
            </a:r>
            <a:r>
              <a:rPr lang="lv-LV" sz="2400" dirty="0" smtClean="0"/>
              <a:t> </a:t>
            </a:r>
            <a:r>
              <a:rPr lang="lv-LV" sz="2400" dirty="0" err="1" smtClean="0"/>
              <a:t>Latvia</a:t>
            </a:r>
            <a:r>
              <a:rPr lang="lv-LV" sz="2400" dirty="0" smtClean="0"/>
              <a:t> </a:t>
            </a:r>
            <a:r>
              <a:rPr lang="lv-LV" sz="2400" dirty="0" err="1" smtClean="0"/>
              <a:t>regained</a:t>
            </a:r>
            <a:r>
              <a:rPr lang="lv-LV" sz="2400" dirty="0" smtClean="0"/>
              <a:t> </a:t>
            </a:r>
            <a:r>
              <a:rPr lang="lv-LV" sz="2400" dirty="0" err="1" smtClean="0"/>
              <a:t>its</a:t>
            </a:r>
            <a:r>
              <a:rPr lang="lv-LV" sz="2400" dirty="0" smtClean="0"/>
              <a:t> </a:t>
            </a:r>
            <a:r>
              <a:rPr lang="lv-LV" sz="2400" dirty="0" err="1" smtClean="0"/>
              <a:t>indepedndence</a:t>
            </a:r>
            <a:r>
              <a:rPr lang="lv-LV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1991, a </a:t>
            </a:r>
            <a:r>
              <a:rPr lang="lv-LV" sz="2400" dirty="0" err="1" smtClean="0"/>
              <a:t>lot</a:t>
            </a:r>
            <a:r>
              <a:rPr lang="lv-LV" sz="2400" dirty="0" smtClean="0"/>
              <a:t> </a:t>
            </a:r>
            <a:r>
              <a:rPr lang="lv-LV" sz="2400" dirty="0" err="1" smtClean="0"/>
              <a:t>of</a:t>
            </a:r>
            <a:r>
              <a:rPr lang="lv-LV" sz="2400" dirty="0" smtClean="0"/>
              <a:t> </a:t>
            </a:r>
            <a:r>
              <a:rPr lang="lv-LV" sz="2400" dirty="0" err="1" smtClean="0"/>
              <a:t>Russian</a:t>
            </a:r>
            <a:r>
              <a:rPr lang="lv-LV" sz="2400" dirty="0" smtClean="0"/>
              <a:t> </a:t>
            </a:r>
            <a:r>
              <a:rPr lang="lv-LV" sz="2400" dirty="0" err="1" smtClean="0"/>
              <a:t>speaking</a:t>
            </a:r>
            <a:r>
              <a:rPr lang="lv-LV" sz="2400" dirty="0" smtClean="0"/>
              <a:t> students </a:t>
            </a:r>
            <a:r>
              <a:rPr lang="lv-LV" sz="2400" dirty="0" err="1" smtClean="0"/>
              <a:t>started</a:t>
            </a:r>
            <a:r>
              <a:rPr lang="lv-LV" sz="2400" dirty="0" smtClean="0"/>
              <a:t> to </a:t>
            </a:r>
            <a:r>
              <a:rPr lang="lv-LV" sz="2400" dirty="0" err="1" smtClean="0"/>
              <a:t>attend</a:t>
            </a:r>
            <a:r>
              <a:rPr lang="lv-LV" sz="2400" dirty="0" smtClean="0"/>
              <a:t> </a:t>
            </a:r>
            <a:r>
              <a:rPr lang="lv-LV" sz="2400" dirty="0" err="1" smtClean="0"/>
              <a:t>Latvian</a:t>
            </a:r>
            <a:r>
              <a:rPr lang="lv-LV" sz="2400" dirty="0" smtClean="0"/>
              <a:t> </a:t>
            </a:r>
            <a:r>
              <a:rPr lang="lv-LV" sz="2400" dirty="0" err="1" smtClean="0"/>
              <a:t>school</a:t>
            </a:r>
            <a:r>
              <a:rPr lang="lv-LV" sz="2400" dirty="0" smtClean="0"/>
              <a:t>.</a:t>
            </a:r>
          </a:p>
          <a:p>
            <a:endParaRPr lang="lv-LV" sz="2400" dirty="0" smtClean="0"/>
          </a:p>
          <a:p>
            <a:r>
              <a:rPr lang="lv-LV" sz="2400" dirty="0" err="1" smtClean="0"/>
              <a:t>They</a:t>
            </a:r>
            <a:r>
              <a:rPr lang="lv-LV" sz="2400" dirty="0" smtClean="0"/>
              <a:t> </a:t>
            </a:r>
            <a:r>
              <a:rPr lang="lv-LV" sz="2400" dirty="0" err="1" smtClean="0"/>
              <a:t>study</a:t>
            </a:r>
            <a:r>
              <a:rPr lang="lv-LV" sz="2400" dirty="0" smtClean="0"/>
              <a:t> </a:t>
            </a:r>
            <a:r>
              <a:rPr lang="lv-LV" sz="2400" dirty="0" err="1" smtClean="0"/>
              <a:t>all</a:t>
            </a:r>
            <a:r>
              <a:rPr lang="lv-LV" sz="2400" dirty="0" smtClean="0"/>
              <a:t> </a:t>
            </a:r>
            <a:r>
              <a:rPr lang="lv-LV" sz="2400" dirty="0" err="1" smtClean="0"/>
              <a:t>school</a:t>
            </a:r>
            <a:r>
              <a:rPr lang="lv-LV" sz="2400" dirty="0" smtClean="0"/>
              <a:t> </a:t>
            </a:r>
            <a:r>
              <a:rPr lang="lv-LV" sz="2400" dirty="0" err="1" smtClean="0"/>
              <a:t>subjects</a:t>
            </a:r>
            <a:r>
              <a:rPr lang="lv-LV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</a:t>
            </a:r>
            <a:r>
              <a:rPr lang="lv-LV" sz="2400" dirty="0" err="1" smtClean="0"/>
              <a:t>Latvian</a:t>
            </a:r>
            <a:r>
              <a:rPr lang="lv-LV" sz="2400" dirty="0" smtClean="0"/>
              <a:t> </a:t>
            </a:r>
            <a:r>
              <a:rPr lang="lv-LV" sz="2400" dirty="0" err="1" smtClean="0"/>
              <a:t>even</a:t>
            </a:r>
            <a:r>
              <a:rPr lang="lv-LV" sz="2400" dirty="0" smtClean="0"/>
              <a:t> </a:t>
            </a:r>
            <a:r>
              <a:rPr lang="lv-LV" sz="2400" dirty="0" err="1" smtClean="0"/>
              <a:t>if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mother</a:t>
            </a:r>
            <a:r>
              <a:rPr lang="lv-LV" sz="2400" dirty="0" smtClean="0"/>
              <a:t> </a:t>
            </a:r>
            <a:r>
              <a:rPr lang="lv-LV" sz="2400" dirty="0" err="1" smtClean="0"/>
              <a:t>tongue</a:t>
            </a:r>
            <a:r>
              <a:rPr lang="lv-LV" sz="2400" dirty="0" smtClean="0"/>
              <a:t> </a:t>
            </a:r>
            <a:r>
              <a:rPr lang="lv-LV" sz="2400" dirty="0" err="1" smtClean="0"/>
              <a:t>in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family</a:t>
            </a:r>
            <a:r>
              <a:rPr lang="lv-LV" sz="2400" dirty="0" smtClean="0"/>
              <a:t> </a:t>
            </a:r>
            <a:r>
              <a:rPr lang="lv-LV" sz="2400" dirty="0" err="1" smtClean="0"/>
              <a:t>is</a:t>
            </a:r>
            <a:r>
              <a:rPr lang="lv-LV" sz="2400" dirty="0" smtClean="0"/>
              <a:t> </a:t>
            </a:r>
            <a:r>
              <a:rPr lang="lv-LV" sz="2400" dirty="0" err="1" smtClean="0"/>
              <a:t>Russian</a:t>
            </a:r>
            <a:r>
              <a:rPr lang="lv-LV" sz="2400" dirty="0" smtClean="0"/>
              <a:t>.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v-LV" dirty="0" smtClean="0"/>
          </a:p>
          <a:p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celebrate</a:t>
            </a:r>
            <a:r>
              <a:rPr lang="lv-LV" dirty="0" smtClean="0"/>
              <a:t> </a:t>
            </a:r>
            <a:r>
              <a:rPr lang="lv-LV" dirty="0" err="1" smtClean="0"/>
              <a:t>all</a:t>
            </a:r>
            <a:r>
              <a:rPr lang="lv-LV" dirty="0" smtClean="0"/>
              <a:t> </a:t>
            </a:r>
            <a:r>
              <a:rPr lang="lv-LV" dirty="0" err="1" smtClean="0"/>
              <a:t>state</a:t>
            </a:r>
            <a:r>
              <a:rPr lang="lv-LV" dirty="0" smtClean="0"/>
              <a:t> </a:t>
            </a:r>
            <a:r>
              <a:rPr lang="lv-LV" dirty="0" err="1" smtClean="0"/>
              <a:t>holidays</a:t>
            </a:r>
            <a:r>
              <a:rPr lang="lv-LV" dirty="0" smtClean="0"/>
              <a:t> </a:t>
            </a:r>
            <a:r>
              <a:rPr lang="lv-LV" dirty="0" err="1" smtClean="0"/>
              <a:t>at</a:t>
            </a:r>
            <a:r>
              <a:rPr lang="lv-LV" dirty="0" smtClean="0"/>
              <a:t> </a:t>
            </a:r>
            <a:r>
              <a:rPr lang="lv-LV" dirty="0" err="1" smtClean="0"/>
              <a:t>school</a:t>
            </a:r>
            <a:r>
              <a:rPr lang="lv-LV" dirty="0" smtClean="0"/>
              <a:t> </a:t>
            </a:r>
            <a:r>
              <a:rPr lang="lv-LV" dirty="0" err="1" smtClean="0"/>
              <a:t>during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school</a:t>
            </a:r>
            <a:r>
              <a:rPr lang="lv-LV" dirty="0" smtClean="0"/>
              <a:t> </a:t>
            </a:r>
            <a:r>
              <a:rPr lang="lv-LV" dirty="0" err="1" smtClean="0"/>
              <a:t>year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some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them</a:t>
            </a:r>
            <a:r>
              <a:rPr lang="lv-LV" dirty="0" smtClean="0"/>
              <a:t> </a:t>
            </a:r>
            <a:r>
              <a:rPr lang="lv-LV" dirty="0" err="1" smtClean="0"/>
              <a:t>are</a:t>
            </a:r>
            <a:r>
              <a:rPr lang="lv-LV" dirty="0" smtClean="0"/>
              <a:t> </a:t>
            </a:r>
            <a:r>
              <a:rPr lang="lv-LV" dirty="0" err="1" smtClean="0"/>
              <a:t>connected</a:t>
            </a:r>
            <a:r>
              <a:rPr lang="lv-LV" dirty="0" smtClean="0"/>
              <a:t> </a:t>
            </a:r>
            <a:r>
              <a:rPr lang="lv-LV" dirty="0" err="1" smtClean="0"/>
              <a:t>with</a:t>
            </a:r>
            <a:r>
              <a:rPr lang="lv-LV" dirty="0" smtClean="0"/>
              <a:t> </a:t>
            </a:r>
            <a:r>
              <a:rPr lang="lv-LV" dirty="0" err="1" smtClean="0"/>
              <a:t>our</a:t>
            </a:r>
            <a:r>
              <a:rPr lang="lv-LV" dirty="0" smtClean="0"/>
              <a:t> </a:t>
            </a:r>
            <a:r>
              <a:rPr lang="lv-LV" dirty="0" err="1" smtClean="0"/>
              <a:t>history</a:t>
            </a:r>
            <a:r>
              <a:rPr lang="lv-LV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842164"/>
          </a:xfrm>
        </p:spPr>
        <p:txBody>
          <a:bodyPr/>
          <a:lstStyle/>
          <a:p>
            <a:endParaRPr lang="lv-LV" sz="2400" dirty="0" smtClean="0"/>
          </a:p>
          <a:p>
            <a:r>
              <a:rPr lang="lv-LV" sz="2400" dirty="0" smtClean="0"/>
              <a:t>11th </a:t>
            </a:r>
            <a:r>
              <a:rPr lang="lv-LV" sz="2400" dirty="0" err="1" smtClean="0"/>
              <a:t>November</a:t>
            </a:r>
            <a:r>
              <a:rPr lang="lv-LV" sz="2400" dirty="0" smtClean="0"/>
              <a:t> – </a:t>
            </a:r>
          </a:p>
          <a:p>
            <a:pPr>
              <a:buNone/>
            </a:pPr>
            <a:r>
              <a:rPr lang="lv-LV" sz="2400" dirty="0" smtClean="0"/>
              <a:t>      Lāčplēsis </a:t>
            </a:r>
            <a:r>
              <a:rPr lang="lv-LV" sz="2400" dirty="0" err="1" smtClean="0"/>
              <a:t>Day</a:t>
            </a:r>
            <a:r>
              <a:rPr lang="lv-LV" sz="2400" dirty="0" smtClean="0"/>
              <a:t> </a:t>
            </a:r>
          </a:p>
          <a:p>
            <a:pPr>
              <a:buNone/>
            </a:pPr>
            <a:r>
              <a:rPr lang="lv-LV" sz="2400" dirty="0" smtClean="0"/>
              <a:t>  (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Bear</a:t>
            </a:r>
            <a:r>
              <a:rPr lang="lv-LV" sz="2400" dirty="0" smtClean="0"/>
              <a:t> </a:t>
            </a:r>
            <a:r>
              <a:rPr lang="lv-LV" sz="2400" dirty="0" err="1" smtClean="0"/>
              <a:t>Slayer</a:t>
            </a:r>
            <a:r>
              <a:rPr lang="lv-LV" sz="2400" dirty="0" smtClean="0"/>
              <a:t> </a:t>
            </a:r>
            <a:r>
              <a:rPr lang="lv-LV" sz="2400" dirty="0" err="1" smtClean="0"/>
              <a:t>Day</a:t>
            </a:r>
            <a:r>
              <a:rPr lang="lv-LV" sz="2400" dirty="0" smtClean="0"/>
              <a:t>).</a:t>
            </a:r>
          </a:p>
          <a:p>
            <a:pPr>
              <a:buNone/>
            </a:pPr>
            <a:endParaRPr lang="lv-LV" sz="2400" dirty="0" smtClean="0"/>
          </a:p>
          <a:p>
            <a:pPr>
              <a:buNone/>
            </a:pPr>
            <a:r>
              <a:rPr lang="lv-LV" sz="2400" dirty="0" smtClean="0"/>
              <a:t>     </a:t>
            </a:r>
            <a:r>
              <a:rPr lang="en-US" sz="2400" dirty="0" smtClean="0"/>
              <a:t>In </a:t>
            </a:r>
            <a:r>
              <a:rPr lang="lv-LV" sz="2400" dirty="0" smtClean="0"/>
              <a:t>1919 </a:t>
            </a:r>
            <a:r>
              <a:rPr lang="en-US" sz="2400" dirty="0" smtClean="0"/>
              <a:t>the defenders of Riga defeated the pro-German Voluntary Western Russia army or simply the army of </a:t>
            </a:r>
            <a:r>
              <a:rPr lang="en-US" sz="2400" dirty="0" err="1" smtClean="0"/>
              <a:t>Bermont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5" name="Content Placeholder 4" descr="img_4356_1225293870[1]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31170" y="2504859"/>
            <a:ext cx="4037013" cy="30508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v-LV" dirty="0" smtClean="0"/>
          </a:p>
          <a:p>
            <a:r>
              <a:rPr lang="lv-LV" dirty="0" err="1" smtClean="0"/>
              <a:t>It’s</a:t>
            </a:r>
            <a:r>
              <a:rPr lang="lv-LV" dirty="0" smtClean="0"/>
              <a:t> a </a:t>
            </a:r>
            <a:r>
              <a:rPr lang="lv-LV" dirty="0" err="1" smtClean="0"/>
              <a:t>tradition</a:t>
            </a:r>
            <a:r>
              <a:rPr lang="lv-LV" dirty="0" smtClean="0"/>
              <a:t> to put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candles</a:t>
            </a:r>
            <a:r>
              <a:rPr lang="lv-LV" dirty="0" smtClean="0"/>
              <a:t> </a:t>
            </a:r>
            <a:r>
              <a:rPr lang="lv-LV" dirty="0" err="1" smtClean="0"/>
              <a:t>in</a:t>
            </a:r>
            <a:r>
              <a:rPr lang="lv-LV" dirty="0" smtClean="0"/>
              <a:t> 11th </a:t>
            </a:r>
            <a:r>
              <a:rPr lang="lv-LV" dirty="0" err="1" smtClean="0"/>
              <a:t>November</a:t>
            </a:r>
            <a:r>
              <a:rPr lang="lv-LV" dirty="0" smtClean="0"/>
              <a:t> </a:t>
            </a:r>
            <a:r>
              <a:rPr lang="lv-LV" dirty="0" err="1" smtClean="0"/>
              <a:t>Embankment</a:t>
            </a:r>
            <a:r>
              <a:rPr lang="lv-LV" dirty="0" smtClean="0"/>
              <a:t> – to </a:t>
            </a:r>
            <a:r>
              <a:rPr lang="lv-LV" dirty="0" err="1" smtClean="0"/>
              <a:t>remember</a:t>
            </a:r>
            <a:r>
              <a:rPr lang="lv-LV" dirty="0" smtClean="0"/>
              <a:t> </a:t>
            </a:r>
            <a:r>
              <a:rPr lang="lv-LV" dirty="0" err="1" smtClean="0"/>
              <a:t>those</a:t>
            </a:r>
            <a:r>
              <a:rPr lang="lv-LV" dirty="0" smtClean="0"/>
              <a:t> </a:t>
            </a:r>
            <a:r>
              <a:rPr lang="lv-LV" dirty="0" err="1" smtClean="0"/>
              <a:t>who</a:t>
            </a:r>
            <a:r>
              <a:rPr lang="lv-LV" dirty="0" smtClean="0"/>
              <a:t> </a:t>
            </a:r>
            <a:r>
              <a:rPr lang="lv-LV" dirty="0" err="1" smtClean="0"/>
              <a:t>died</a:t>
            </a:r>
            <a:r>
              <a:rPr lang="lv-LV" dirty="0" smtClean="0"/>
              <a:t> </a:t>
            </a:r>
            <a:r>
              <a:rPr lang="lv-LV" dirty="0" err="1" smtClean="0"/>
              <a:t>fighting</a:t>
            </a:r>
            <a:r>
              <a:rPr lang="lv-LV" dirty="0" smtClean="0"/>
              <a:t> </a:t>
            </a:r>
            <a:r>
              <a:rPr lang="lv-LV" dirty="0" err="1" smtClean="0"/>
              <a:t>for</a:t>
            </a:r>
            <a:r>
              <a:rPr lang="lv-LV" dirty="0" smtClean="0"/>
              <a:t> </a:t>
            </a:r>
            <a:r>
              <a:rPr lang="lv-LV" dirty="0" err="1" smtClean="0"/>
              <a:t>our</a:t>
            </a:r>
            <a:r>
              <a:rPr lang="lv-LV" dirty="0" smtClean="0"/>
              <a:t> </a:t>
            </a:r>
            <a:r>
              <a:rPr lang="lv-LV" dirty="0" err="1" smtClean="0"/>
              <a:t>freedom</a:t>
            </a:r>
            <a:r>
              <a:rPr lang="lv-LV" dirty="0" smtClean="0"/>
              <a:t> in1919.</a:t>
            </a:r>
            <a:endParaRPr lang="en-US" dirty="0"/>
          </a:p>
        </p:txBody>
      </p:sp>
      <p:pic>
        <p:nvPicPr>
          <p:cNvPr id="5" name="Content Placeholder 4" descr="http://y.delfi.lv/norm/43160/1001220_ZCSdCp.jpe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64499" y="1600200"/>
            <a:ext cx="339806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v-LV" dirty="0" smtClean="0"/>
          </a:p>
          <a:p>
            <a:pPr>
              <a:buNone/>
            </a:pPr>
            <a:r>
              <a:rPr lang="lv-LV" dirty="0" smtClean="0"/>
              <a:t>    </a:t>
            </a:r>
            <a:r>
              <a:rPr lang="lv-LV" dirty="0" err="1" smtClean="0"/>
              <a:t>Our</a:t>
            </a:r>
            <a:r>
              <a:rPr lang="lv-LV" dirty="0" smtClean="0"/>
              <a:t> </a:t>
            </a:r>
            <a:r>
              <a:rPr lang="lv-LV" dirty="0" err="1" smtClean="0"/>
              <a:t>youngest</a:t>
            </a:r>
            <a:r>
              <a:rPr lang="lv-LV" dirty="0" smtClean="0"/>
              <a:t> students </a:t>
            </a:r>
            <a:r>
              <a:rPr lang="lv-LV" dirty="0" err="1" smtClean="0"/>
              <a:t>go</a:t>
            </a:r>
            <a:r>
              <a:rPr lang="lv-LV" dirty="0" smtClean="0"/>
              <a:t> to a </a:t>
            </a:r>
            <a:r>
              <a:rPr lang="lv-LV" dirty="0" err="1" smtClean="0"/>
              <a:t>torch</a:t>
            </a:r>
            <a:r>
              <a:rPr lang="lv-LV" dirty="0" smtClean="0"/>
              <a:t> </a:t>
            </a:r>
            <a:r>
              <a:rPr lang="lv-LV" dirty="0" err="1" smtClean="0"/>
              <a:t>procession</a:t>
            </a:r>
            <a:r>
              <a:rPr lang="lv-LV" dirty="0" smtClean="0"/>
              <a:t> </a:t>
            </a:r>
            <a:r>
              <a:rPr lang="lv-LV" dirty="0" err="1" smtClean="0"/>
              <a:t>on</a:t>
            </a:r>
            <a:r>
              <a:rPr lang="lv-LV" dirty="0" smtClean="0"/>
              <a:t> 11th </a:t>
            </a:r>
            <a:r>
              <a:rPr lang="lv-LV" dirty="0" err="1" smtClean="0"/>
              <a:t>November</a:t>
            </a:r>
            <a:r>
              <a:rPr lang="lv-LV" dirty="0" smtClean="0"/>
              <a:t>.</a:t>
            </a:r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r>
              <a:rPr lang="lv-LV" dirty="0" smtClean="0"/>
              <a:t>    </a:t>
            </a:r>
            <a:r>
              <a:rPr lang="lv-LV" dirty="0" err="1" smtClean="0"/>
              <a:t>They</a:t>
            </a:r>
            <a:r>
              <a:rPr lang="lv-LV" dirty="0" smtClean="0"/>
              <a:t> </a:t>
            </a:r>
            <a:r>
              <a:rPr lang="lv-LV" dirty="0" err="1" smtClean="0"/>
              <a:t>also</a:t>
            </a:r>
            <a:r>
              <a:rPr lang="lv-LV" dirty="0" smtClean="0"/>
              <a:t> </a:t>
            </a:r>
            <a:r>
              <a:rPr lang="lv-LV" dirty="0" err="1" smtClean="0"/>
              <a:t>attend</a:t>
            </a:r>
            <a:r>
              <a:rPr lang="lv-LV" dirty="0" smtClean="0"/>
              <a:t> </a:t>
            </a:r>
            <a:r>
              <a:rPr lang="lv-LV" dirty="0" err="1" smtClean="0"/>
              <a:t>historical</a:t>
            </a:r>
            <a:r>
              <a:rPr lang="lv-LV" dirty="0" smtClean="0"/>
              <a:t> </a:t>
            </a:r>
            <a:r>
              <a:rPr lang="lv-LV" dirty="0" err="1" smtClean="0"/>
              <a:t>places</a:t>
            </a:r>
            <a:r>
              <a:rPr lang="lv-LV" dirty="0" smtClean="0"/>
              <a:t> </a:t>
            </a:r>
            <a:r>
              <a:rPr lang="lv-LV" dirty="0" err="1" smtClean="0"/>
              <a:t>connected</a:t>
            </a:r>
            <a:r>
              <a:rPr lang="lv-LV" dirty="0" smtClean="0"/>
              <a:t> </a:t>
            </a:r>
            <a:r>
              <a:rPr lang="lv-LV" dirty="0" err="1" smtClean="0"/>
              <a:t>with</a:t>
            </a:r>
            <a:r>
              <a:rPr lang="lv-LV" dirty="0" smtClean="0"/>
              <a:t> </a:t>
            </a:r>
            <a:r>
              <a:rPr lang="lv-LV" dirty="0" err="1" smtClean="0"/>
              <a:t>battles</a:t>
            </a:r>
            <a:r>
              <a:rPr lang="lv-LV" dirty="0" smtClean="0"/>
              <a:t> </a:t>
            </a:r>
            <a:r>
              <a:rPr lang="lv-LV" dirty="0" err="1" smtClean="0"/>
              <a:t>for</a:t>
            </a:r>
            <a:r>
              <a:rPr lang="lv-LV" dirty="0" smtClean="0"/>
              <a:t> </a:t>
            </a:r>
            <a:r>
              <a:rPr lang="lv-LV" dirty="0" err="1" smtClean="0"/>
              <a:t>freedom</a:t>
            </a:r>
            <a:r>
              <a:rPr lang="lv-LV" dirty="0" smtClean="0"/>
              <a:t>.</a:t>
            </a:r>
            <a:endParaRPr lang="en-US" dirty="0"/>
          </a:p>
        </p:txBody>
      </p:sp>
      <p:pic>
        <p:nvPicPr>
          <p:cNvPr id="7" name="Content Placeholder 6" descr="DSC05060[1]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458690" y="4160371"/>
            <a:ext cx="3297383" cy="2196881"/>
          </a:xfrm>
        </p:spPr>
      </p:pic>
      <p:pic>
        <p:nvPicPr>
          <p:cNvPr id="8" name="Picture 7" descr="DSC05079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47309" y="1830479"/>
            <a:ext cx="3325090" cy="22153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v-LV" dirty="0" smtClean="0"/>
          </a:p>
          <a:p>
            <a:r>
              <a:rPr lang="lv-LV" dirty="0" smtClean="0"/>
              <a:t>18th </a:t>
            </a:r>
            <a:r>
              <a:rPr lang="lv-LV" dirty="0" err="1" smtClean="0"/>
              <a:t>November</a:t>
            </a:r>
            <a:r>
              <a:rPr lang="lv-LV" dirty="0" smtClean="0"/>
              <a:t> – </a:t>
            </a:r>
          </a:p>
          <a:p>
            <a:endParaRPr lang="lv-LV" dirty="0" smtClean="0"/>
          </a:p>
          <a:p>
            <a:pPr>
              <a:buNone/>
            </a:pPr>
            <a:r>
              <a:rPr lang="lv-LV" dirty="0" smtClean="0"/>
              <a:t>   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Latvian</a:t>
            </a:r>
            <a:r>
              <a:rPr lang="lv-LV" dirty="0" smtClean="0"/>
              <a:t> </a:t>
            </a:r>
            <a:r>
              <a:rPr lang="lv-LV" dirty="0" err="1" smtClean="0"/>
              <a:t>Independence</a:t>
            </a:r>
            <a:r>
              <a:rPr lang="lv-LV" dirty="0" smtClean="0"/>
              <a:t> </a:t>
            </a:r>
            <a:r>
              <a:rPr lang="lv-LV" dirty="0" err="1" smtClean="0"/>
              <a:t>Day</a:t>
            </a:r>
            <a:r>
              <a:rPr lang="lv-LV" dirty="0" smtClean="0"/>
              <a:t>.</a:t>
            </a:r>
            <a:endParaRPr lang="en-US" dirty="0"/>
          </a:p>
        </p:txBody>
      </p:sp>
      <p:pic>
        <p:nvPicPr>
          <p:cNvPr id="7" name="Content Placeholder 6" descr="201000_1[1]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36665" y="2506745"/>
            <a:ext cx="4145373" cy="296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255" y="1600200"/>
            <a:ext cx="4326370" cy="4525963"/>
          </a:xfrm>
        </p:spPr>
        <p:txBody>
          <a:bodyPr/>
          <a:lstStyle/>
          <a:p>
            <a:endParaRPr lang="lv-LV" dirty="0" smtClean="0"/>
          </a:p>
          <a:p>
            <a:r>
              <a:rPr lang="lv-LV" dirty="0" err="1" smtClean="0"/>
              <a:t>Our</a:t>
            </a:r>
            <a:r>
              <a:rPr lang="lv-LV" dirty="0" smtClean="0"/>
              <a:t> students </a:t>
            </a:r>
            <a:r>
              <a:rPr lang="lv-LV" dirty="0" err="1" smtClean="0"/>
              <a:t>attend</a:t>
            </a:r>
            <a:r>
              <a:rPr lang="lv-LV" dirty="0" smtClean="0"/>
              <a:t> </a:t>
            </a:r>
            <a:r>
              <a:rPr lang="lv-LV" dirty="0" err="1" smtClean="0"/>
              <a:t>Tīreļpurvs</a:t>
            </a:r>
            <a:r>
              <a:rPr lang="lv-LV" dirty="0" smtClean="0"/>
              <a:t> –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place</a:t>
            </a:r>
            <a:r>
              <a:rPr lang="lv-LV" dirty="0" smtClean="0"/>
              <a:t> </a:t>
            </a:r>
            <a:r>
              <a:rPr lang="lv-LV" dirty="0" err="1" smtClean="0"/>
              <a:t>that</a:t>
            </a:r>
            <a:r>
              <a:rPr lang="lv-LV" dirty="0" smtClean="0"/>
              <a:t> </a:t>
            </a:r>
            <a:r>
              <a:rPr lang="lv-LV" dirty="0" err="1" smtClean="0"/>
              <a:t>is</a:t>
            </a:r>
            <a:r>
              <a:rPr lang="lv-LV" dirty="0" smtClean="0"/>
              <a:t> </a:t>
            </a:r>
            <a:r>
              <a:rPr lang="lv-LV" dirty="0" err="1" smtClean="0"/>
              <a:t>close</a:t>
            </a:r>
            <a:r>
              <a:rPr lang="lv-LV" dirty="0" smtClean="0"/>
              <a:t> to </a:t>
            </a:r>
            <a:r>
              <a:rPr lang="lv-LV" dirty="0" err="1" smtClean="0"/>
              <a:t>our</a:t>
            </a:r>
            <a:r>
              <a:rPr lang="lv-LV" dirty="0" smtClean="0"/>
              <a:t> </a:t>
            </a:r>
            <a:r>
              <a:rPr lang="lv-LV" dirty="0" err="1" smtClean="0"/>
              <a:t>city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 </a:t>
            </a:r>
            <a:r>
              <a:rPr lang="lv-LV" dirty="0" err="1" smtClean="0"/>
              <a:t>where</a:t>
            </a:r>
            <a:r>
              <a:rPr lang="lv-LV" dirty="0" smtClean="0"/>
              <a:t> </a:t>
            </a:r>
            <a:r>
              <a:rPr lang="lv-LV" dirty="0" err="1" smtClean="0"/>
              <a:t>Christmas</a:t>
            </a:r>
            <a:r>
              <a:rPr lang="lv-LV" dirty="0" smtClean="0"/>
              <a:t> </a:t>
            </a:r>
            <a:r>
              <a:rPr lang="lv-LV" dirty="0" err="1" smtClean="0"/>
              <a:t>battles</a:t>
            </a:r>
            <a:r>
              <a:rPr lang="lv-LV" dirty="0" smtClean="0"/>
              <a:t> </a:t>
            </a:r>
            <a:r>
              <a:rPr lang="lv-LV" dirty="0" err="1" smtClean="0"/>
              <a:t>took</a:t>
            </a:r>
            <a:r>
              <a:rPr lang="lv-LV" dirty="0" smtClean="0"/>
              <a:t> </a:t>
            </a:r>
            <a:r>
              <a:rPr lang="lv-LV" dirty="0" err="1" smtClean="0"/>
              <a:t>place</a:t>
            </a:r>
            <a:r>
              <a:rPr lang="lv-LV" dirty="0" smtClean="0"/>
              <a:t>  (</a:t>
            </a:r>
            <a:r>
              <a:rPr lang="lv-LV" dirty="0" err="1" smtClean="0"/>
              <a:t>January</a:t>
            </a:r>
            <a:r>
              <a:rPr lang="lv-LV" dirty="0" smtClean="0"/>
              <a:t> 1917).</a:t>
            </a:r>
            <a:endParaRPr lang="en-US" dirty="0"/>
          </a:p>
        </p:txBody>
      </p:sp>
      <p:pic>
        <p:nvPicPr>
          <p:cNvPr id="5" name="Content Placeholder 4" descr="Latviesu_strelnieki_Tirela_purva[1]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58144" y="4337992"/>
            <a:ext cx="3625128" cy="2332165"/>
          </a:xfrm>
        </p:spPr>
      </p:pic>
      <p:pic>
        <p:nvPicPr>
          <p:cNvPr id="6" name="Picture 5" descr="P1080120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20145" y="1620983"/>
            <a:ext cx="3422071" cy="25665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731327"/>
          </a:xfrm>
        </p:spPr>
        <p:txBody>
          <a:bodyPr/>
          <a:lstStyle/>
          <a:p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day</a:t>
            </a:r>
            <a:r>
              <a:rPr lang="lv-LV" sz="2400" dirty="0" smtClean="0"/>
              <a:t> </a:t>
            </a:r>
            <a:r>
              <a:rPr lang="lv-LV" sz="2400" dirty="0" err="1" smtClean="0"/>
              <a:t>before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18th </a:t>
            </a:r>
            <a:r>
              <a:rPr lang="lv-LV" sz="2400" dirty="0" err="1" smtClean="0"/>
              <a:t>November</a:t>
            </a:r>
            <a:r>
              <a:rPr lang="lv-LV" sz="2400" dirty="0" smtClean="0"/>
              <a:t>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organise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concert</a:t>
            </a:r>
            <a:r>
              <a:rPr lang="lv-LV" sz="2400" dirty="0" smtClean="0"/>
              <a:t>.</a:t>
            </a:r>
          </a:p>
          <a:p>
            <a:endParaRPr lang="lv-LV" sz="2400" dirty="0" smtClean="0"/>
          </a:p>
          <a:p>
            <a:r>
              <a:rPr lang="lv-LV" sz="2400" dirty="0" err="1" smtClean="0"/>
              <a:t>Some</a:t>
            </a:r>
            <a:r>
              <a:rPr lang="lv-LV" sz="2400" dirty="0" smtClean="0"/>
              <a:t> </a:t>
            </a:r>
            <a:r>
              <a:rPr lang="lv-LV" sz="2400" dirty="0" err="1" smtClean="0"/>
              <a:t>time</a:t>
            </a:r>
            <a:r>
              <a:rPr lang="lv-LV" sz="2400" dirty="0" smtClean="0"/>
              <a:t> </a:t>
            </a:r>
            <a:r>
              <a:rPr lang="lv-LV" sz="2400" dirty="0" err="1" smtClean="0"/>
              <a:t>before</a:t>
            </a:r>
            <a:r>
              <a:rPr lang="lv-LV" sz="2400" dirty="0" smtClean="0"/>
              <a:t> </a:t>
            </a:r>
            <a:r>
              <a:rPr lang="lv-LV" sz="2400" dirty="0" err="1" smtClean="0"/>
              <a:t>this</a:t>
            </a:r>
            <a:r>
              <a:rPr lang="lv-LV" sz="2400" dirty="0" smtClean="0"/>
              <a:t> </a:t>
            </a:r>
            <a:r>
              <a:rPr lang="lv-LV" sz="2400" dirty="0" err="1" smtClean="0"/>
              <a:t>date</a:t>
            </a:r>
            <a:r>
              <a:rPr lang="lv-LV" sz="2400" dirty="0" smtClean="0"/>
              <a:t>, </a:t>
            </a:r>
            <a:r>
              <a:rPr lang="lv-LV" sz="2400" dirty="0" err="1" smtClean="0"/>
              <a:t>the</a:t>
            </a:r>
            <a:r>
              <a:rPr lang="lv-LV" sz="2400" dirty="0" smtClean="0"/>
              <a:t> students </a:t>
            </a:r>
            <a:r>
              <a:rPr lang="lv-LV" sz="2400" dirty="0" err="1" smtClean="0"/>
              <a:t>and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teachers</a:t>
            </a:r>
            <a:r>
              <a:rPr lang="lv-LV" sz="2400" dirty="0" smtClean="0"/>
              <a:t> </a:t>
            </a:r>
            <a:r>
              <a:rPr lang="lv-LV" sz="2400" dirty="0" err="1" smtClean="0"/>
              <a:t>vote</a:t>
            </a:r>
            <a:r>
              <a:rPr lang="lv-LV" sz="2400" dirty="0" smtClean="0"/>
              <a:t> </a:t>
            </a:r>
            <a:r>
              <a:rPr lang="lv-LV" sz="2400" dirty="0" err="1" smtClean="0"/>
              <a:t>for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“</a:t>
            </a:r>
            <a:r>
              <a:rPr lang="lv-LV" sz="2400" dirty="0" err="1" smtClean="0"/>
              <a:t>Class</a:t>
            </a:r>
            <a:r>
              <a:rPr lang="lv-LV" sz="2400" dirty="0" smtClean="0"/>
              <a:t> </a:t>
            </a:r>
            <a:r>
              <a:rPr lang="lv-LV" sz="2400" dirty="0" err="1" smtClean="0"/>
              <a:t>Soul</a:t>
            </a:r>
            <a:r>
              <a:rPr lang="lv-LV" sz="2400" dirty="0" smtClean="0"/>
              <a:t>” </a:t>
            </a:r>
            <a:r>
              <a:rPr lang="lv-LV" sz="2400" dirty="0" err="1" smtClean="0"/>
              <a:t>and</a:t>
            </a:r>
            <a:r>
              <a:rPr lang="lv-LV" sz="2400" dirty="0" smtClean="0"/>
              <a:t> “</a:t>
            </a:r>
            <a:r>
              <a:rPr lang="lv-LV" sz="2400" dirty="0" err="1" smtClean="0"/>
              <a:t>Teacher’s</a:t>
            </a:r>
            <a:r>
              <a:rPr lang="lv-LV" sz="2400" dirty="0" smtClean="0"/>
              <a:t> </a:t>
            </a:r>
            <a:r>
              <a:rPr lang="lv-LV" sz="2400" dirty="0" err="1" smtClean="0"/>
              <a:t>Soul</a:t>
            </a:r>
            <a:r>
              <a:rPr lang="lv-LV" sz="2400" dirty="0" smtClean="0"/>
              <a:t>”  -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people</a:t>
            </a:r>
            <a:r>
              <a:rPr lang="lv-LV" sz="2400" dirty="0" smtClean="0"/>
              <a:t> </a:t>
            </a:r>
            <a:r>
              <a:rPr lang="lv-LV" sz="2400" dirty="0" err="1" smtClean="0"/>
              <a:t>we</a:t>
            </a:r>
            <a:r>
              <a:rPr lang="lv-LV" sz="2400" dirty="0" smtClean="0"/>
              <a:t> </a:t>
            </a:r>
            <a:r>
              <a:rPr lang="lv-LV" sz="2400" dirty="0" err="1" smtClean="0"/>
              <a:t>can</a:t>
            </a:r>
            <a:r>
              <a:rPr lang="lv-LV" sz="2400" dirty="0" smtClean="0"/>
              <a:t> </a:t>
            </a:r>
            <a:r>
              <a:rPr lang="lv-LV" sz="2400" dirty="0" err="1" smtClean="0"/>
              <a:t>trust</a:t>
            </a:r>
            <a:r>
              <a:rPr lang="lv-LV" sz="2400" dirty="0" smtClean="0"/>
              <a:t> </a:t>
            </a:r>
            <a:r>
              <a:rPr lang="lv-LV" sz="2400" dirty="0" err="1" smtClean="0"/>
              <a:t>on</a:t>
            </a:r>
            <a:r>
              <a:rPr lang="lv-LV" sz="2400" dirty="0" smtClean="0"/>
              <a:t> </a:t>
            </a:r>
            <a:r>
              <a:rPr lang="lv-LV" sz="2400" dirty="0" err="1" smtClean="0"/>
              <a:t>and</a:t>
            </a:r>
            <a:r>
              <a:rPr lang="lv-LV" sz="2400" dirty="0" smtClean="0"/>
              <a:t> </a:t>
            </a:r>
            <a:r>
              <a:rPr lang="lv-LV" sz="2400" dirty="0" err="1" smtClean="0"/>
              <a:t>who</a:t>
            </a:r>
            <a:r>
              <a:rPr lang="lv-LV" sz="2400" dirty="0" smtClean="0"/>
              <a:t> </a:t>
            </a:r>
            <a:r>
              <a:rPr lang="lv-LV" sz="2400" dirty="0" err="1" smtClean="0"/>
              <a:t>have</a:t>
            </a:r>
            <a:r>
              <a:rPr lang="lv-LV" sz="2400" dirty="0" smtClean="0"/>
              <a:t> </a:t>
            </a:r>
            <a:r>
              <a:rPr lang="lv-LV" sz="2400" dirty="0" err="1" smtClean="0"/>
              <a:t>done</a:t>
            </a:r>
            <a:r>
              <a:rPr lang="lv-LV" sz="2400" dirty="0" smtClean="0"/>
              <a:t> a </a:t>
            </a:r>
            <a:r>
              <a:rPr lang="lv-LV" sz="2400" dirty="0" err="1" smtClean="0"/>
              <a:t>lot</a:t>
            </a:r>
            <a:r>
              <a:rPr lang="lv-LV" sz="2400" dirty="0" smtClean="0"/>
              <a:t> </a:t>
            </a:r>
            <a:r>
              <a:rPr lang="lv-LV" sz="2400" dirty="0" err="1" smtClean="0"/>
              <a:t>for</a:t>
            </a:r>
            <a:r>
              <a:rPr lang="lv-LV" sz="2400" dirty="0" smtClean="0"/>
              <a:t> </a:t>
            </a:r>
            <a:r>
              <a:rPr lang="lv-LV" sz="2400" dirty="0" err="1" smtClean="0"/>
              <a:t>the</a:t>
            </a:r>
            <a:r>
              <a:rPr lang="lv-LV" sz="2400" dirty="0" smtClean="0"/>
              <a:t> </a:t>
            </a:r>
            <a:r>
              <a:rPr lang="lv-LV" sz="2400" dirty="0" err="1" smtClean="0"/>
              <a:t>class</a:t>
            </a:r>
            <a:r>
              <a:rPr lang="lv-LV" sz="2400" dirty="0" smtClean="0"/>
              <a:t> </a:t>
            </a:r>
            <a:r>
              <a:rPr lang="lv-LV" sz="2400" dirty="0" err="1" smtClean="0"/>
              <a:t>or</a:t>
            </a:r>
            <a:r>
              <a:rPr lang="lv-LV" sz="2400" dirty="0" smtClean="0"/>
              <a:t> </a:t>
            </a:r>
            <a:r>
              <a:rPr lang="lv-LV" sz="2400" dirty="0" err="1" smtClean="0"/>
              <a:t>school</a:t>
            </a:r>
            <a:r>
              <a:rPr lang="lv-LV" sz="2400" dirty="0" smtClean="0"/>
              <a:t>.</a:t>
            </a:r>
            <a:endParaRPr lang="en-US" sz="2400" dirty="0"/>
          </a:p>
        </p:txBody>
      </p:sp>
      <p:pic>
        <p:nvPicPr>
          <p:cNvPr id="5" name="Content Placeholder 4" descr="DSC_0399[1]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23893" y="4070029"/>
            <a:ext cx="3658107" cy="2455504"/>
          </a:xfrm>
        </p:spPr>
      </p:pic>
      <p:pic>
        <p:nvPicPr>
          <p:cNvPr id="6" name="Picture 5" descr="DSC_0407[1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418" y="1626939"/>
            <a:ext cx="3477490" cy="2334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v-LV" dirty="0" smtClean="0"/>
          </a:p>
          <a:p>
            <a:r>
              <a:rPr lang="lv-LV" dirty="0" smtClean="0"/>
              <a:t>Students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forms</a:t>
            </a:r>
            <a:r>
              <a:rPr lang="lv-LV" dirty="0" smtClean="0"/>
              <a:t> 4 </a:t>
            </a:r>
            <a:r>
              <a:rPr lang="lv-LV" dirty="0" err="1" smtClean="0"/>
              <a:t>made</a:t>
            </a:r>
            <a:r>
              <a:rPr lang="lv-LV" dirty="0" smtClean="0"/>
              <a:t> paper </a:t>
            </a:r>
            <a:r>
              <a:rPr lang="lv-LV" dirty="0" err="1" smtClean="0"/>
              <a:t>figures</a:t>
            </a:r>
            <a:r>
              <a:rPr lang="lv-LV" dirty="0" smtClean="0"/>
              <a:t> </a:t>
            </a:r>
            <a:r>
              <a:rPr lang="lv-LV" dirty="0" err="1" smtClean="0"/>
              <a:t>in</a:t>
            </a:r>
            <a:r>
              <a:rPr lang="lv-LV" dirty="0" smtClean="0"/>
              <a:t> </a:t>
            </a:r>
            <a:r>
              <a:rPr lang="lv-LV" dirty="0" err="1" smtClean="0"/>
              <a:t>traditional</a:t>
            </a:r>
            <a:r>
              <a:rPr lang="lv-LV" dirty="0" smtClean="0"/>
              <a:t> </a:t>
            </a:r>
            <a:r>
              <a:rPr lang="lv-LV" dirty="0" err="1" smtClean="0"/>
              <a:t>folk</a:t>
            </a:r>
            <a:r>
              <a:rPr lang="lv-LV" dirty="0" smtClean="0"/>
              <a:t> </a:t>
            </a:r>
            <a:r>
              <a:rPr lang="lv-LV" dirty="0" err="1" smtClean="0"/>
              <a:t>costumes</a:t>
            </a:r>
            <a:r>
              <a:rPr lang="lv-LV" dirty="0" smtClean="0"/>
              <a:t> </a:t>
            </a:r>
            <a:r>
              <a:rPr lang="lv-LV" dirty="0" err="1" smtClean="0"/>
              <a:t>from</a:t>
            </a:r>
            <a:r>
              <a:rPr lang="lv-LV" dirty="0" smtClean="0"/>
              <a:t> </a:t>
            </a:r>
            <a:r>
              <a:rPr lang="lv-LV" dirty="0" err="1" smtClean="0"/>
              <a:t>all</a:t>
            </a:r>
            <a:r>
              <a:rPr lang="lv-LV" dirty="0" smtClean="0"/>
              <a:t> </a:t>
            </a:r>
            <a:r>
              <a:rPr lang="lv-LV" dirty="0" err="1" smtClean="0"/>
              <a:t>parts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Latvia</a:t>
            </a:r>
            <a:r>
              <a:rPr lang="lv-LV" dirty="0" smtClean="0"/>
              <a:t>. </a:t>
            </a:r>
            <a:endParaRPr lang="en-US" dirty="0"/>
          </a:p>
        </p:txBody>
      </p:sp>
      <p:pic>
        <p:nvPicPr>
          <p:cNvPr id="9" name="Content Placeholder 8" descr="DIFFERENT 05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90109" y="3214255"/>
            <a:ext cx="4686949" cy="33005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pic>
        <p:nvPicPr>
          <p:cNvPr id="4" name="Picture 3" descr="DIFFERENT 0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65120" y="1316182"/>
            <a:ext cx="3979717" cy="5306289"/>
          </a:xfrm>
          <a:prstGeom prst="rect">
            <a:avLst/>
          </a:prstGeom>
        </p:spPr>
      </p:pic>
      <p:pic>
        <p:nvPicPr>
          <p:cNvPr id="6" name="Picture 5" descr="DIFFERENT 0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255" y="1316182"/>
            <a:ext cx="4821381" cy="36160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pic>
        <p:nvPicPr>
          <p:cNvPr id="6" name="Picture 5" descr="DIFFERENT 0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82982" y="1745672"/>
            <a:ext cx="6317673" cy="4738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DIVERSITY, IDENTITY AND CITIZENSHIP</a:t>
            </a:r>
            <a:br>
              <a:rPr lang="lv-LV" b="1" dirty="0" smtClean="0"/>
            </a:br>
            <a:r>
              <a:rPr lang="lv-LV" b="1" dirty="0" smtClean="0"/>
              <a:t>IN OUR SCHOOL</a:t>
            </a:r>
            <a:endParaRPr lang="en-US" dirty="0"/>
          </a:p>
        </p:txBody>
      </p:sp>
      <p:pic>
        <p:nvPicPr>
          <p:cNvPr id="3" name="Picture 2" descr="DIFFERENT 0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0656" y="1534392"/>
            <a:ext cx="6599380" cy="494953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 smtClean="0"/>
              <a:t>THANK YOU FOR ATTENTION !</a:t>
            </a:r>
            <a:endParaRPr lang="en-US" dirty="0"/>
          </a:p>
        </p:txBody>
      </p:sp>
      <p:pic>
        <p:nvPicPr>
          <p:cNvPr id="7" name="Picture 6" descr="4maijs[1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18" y="2140528"/>
            <a:ext cx="6307281" cy="420485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3403_slide">
  <a:themeElements>
    <a:clrScheme name="Office Theme 2">
      <a:dk1>
        <a:srgbClr val="333333"/>
      </a:dk1>
      <a:lt1>
        <a:srgbClr val="FFFFFF"/>
      </a:lt1>
      <a:dk2>
        <a:srgbClr val="660000"/>
      </a:dk2>
      <a:lt2>
        <a:srgbClr val="FFFFFF"/>
      </a:lt2>
      <a:accent1>
        <a:srgbClr val="E667B1"/>
      </a:accent1>
      <a:accent2>
        <a:srgbClr val="E6935C"/>
      </a:accent2>
      <a:accent3>
        <a:srgbClr val="B8AAAA"/>
      </a:accent3>
      <a:accent4>
        <a:srgbClr val="DADADA"/>
      </a:accent4>
      <a:accent5>
        <a:srgbClr val="F0B8D5"/>
      </a:accent5>
      <a:accent6>
        <a:srgbClr val="D08553"/>
      </a:accent6>
      <a:hlink>
        <a:srgbClr val="E3BAF7"/>
      </a:hlink>
      <a:folHlink>
        <a:srgbClr val="FFA6A6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333333"/>
        </a:dk1>
        <a:lt1>
          <a:srgbClr val="FFFFFF"/>
        </a:lt1>
        <a:dk2>
          <a:srgbClr val="660000"/>
        </a:dk2>
        <a:lt2>
          <a:srgbClr val="FFFFFF"/>
        </a:lt2>
        <a:accent1>
          <a:srgbClr val="E65C5C"/>
        </a:accent1>
        <a:accent2>
          <a:srgbClr val="ED7777"/>
        </a:accent2>
        <a:accent3>
          <a:srgbClr val="B8AAAA"/>
        </a:accent3>
        <a:accent4>
          <a:srgbClr val="DADADA"/>
        </a:accent4>
        <a:accent5>
          <a:srgbClr val="F0B5B5"/>
        </a:accent5>
        <a:accent6>
          <a:srgbClr val="D76B6B"/>
        </a:accent6>
        <a:hlink>
          <a:srgbClr val="F79494"/>
        </a:hlink>
        <a:folHlink>
          <a:srgbClr val="FFA6A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333333"/>
        </a:dk1>
        <a:lt1>
          <a:srgbClr val="FFFFFF"/>
        </a:lt1>
        <a:dk2>
          <a:srgbClr val="660000"/>
        </a:dk2>
        <a:lt2>
          <a:srgbClr val="FFFFFF"/>
        </a:lt2>
        <a:accent1>
          <a:srgbClr val="E667B1"/>
        </a:accent1>
        <a:accent2>
          <a:srgbClr val="E6935C"/>
        </a:accent2>
        <a:accent3>
          <a:srgbClr val="B8AAAA"/>
        </a:accent3>
        <a:accent4>
          <a:srgbClr val="DADADA"/>
        </a:accent4>
        <a:accent5>
          <a:srgbClr val="F0B8D5"/>
        </a:accent5>
        <a:accent6>
          <a:srgbClr val="D08553"/>
        </a:accent6>
        <a:hlink>
          <a:srgbClr val="E3BAF7"/>
        </a:hlink>
        <a:folHlink>
          <a:srgbClr val="FFA6A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333333"/>
        </a:dk1>
        <a:lt1>
          <a:srgbClr val="FFFFFF"/>
        </a:lt1>
        <a:dk2>
          <a:srgbClr val="660000"/>
        </a:dk2>
        <a:lt2>
          <a:srgbClr val="FFFFFF"/>
        </a:lt2>
        <a:accent1>
          <a:srgbClr val="ADCC52"/>
        </a:accent1>
        <a:accent2>
          <a:srgbClr val="F29191"/>
        </a:accent2>
        <a:accent3>
          <a:srgbClr val="B8AAAA"/>
        </a:accent3>
        <a:accent4>
          <a:srgbClr val="DADADA"/>
        </a:accent4>
        <a:accent5>
          <a:srgbClr val="D3E2B3"/>
        </a:accent5>
        <a:accent6>
          <a:srgbClr val="DB8383"/>
        </a:accent6>
        <a:hlink>
          <a:srgbClr val="DEDE6F"/>
        </a:hlink>
        <a:folHlink>
          <a:srgbClr val="A1E2F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333333"/>
        </a:dk1>
        <a:lt1>
          <a:srgbClr val="FFFFFF"/>
        </a:lt1>
        <a:dk2>
          <a:srgbClr val="660000"/>
        </a:dk2>
        <a:lt2>
          <a:srgbClr val="FFFFFF"/>
        </a:lt2>
        <a:accent1>
          <a:srgbClr val="D9B62B"/>
        </a:accent1>
        <a:accent2>
          <a:srgbClr val="66CC66"/>
        </a:accent2>
        <a:accent3>
          <a:srgbClr val="B8AAAA"/>
        </a:accent3>
        <a:accent4>
          <a:srgbClr val="DADADA"/>
        </a:accent4>
        <a:accent5>
          <a:srgbClr val="E9D7AC"/>
        </a:accent5>
        <a:accent6>
          <a:srgbClr val="5CB95C"/>
        </a:accent6>
        <a:hlink>
          <a:srgbClr val="F7ADAD"/>
        </a:hlink>
        <a:folHlink>
          <a:srgbClr val="CA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5C5C"/>
        </a:accent1>
        <a:accent2>
          <a:srgbClr val="ED7777"/>
        </a:accent2>
        <a:accent3>
          <a:srgbClr val="FFFFFF"/>
        </a:accent3>
        <a:accent4>
          <a:srgbClr val="000000"/>
        </a:accent4>
        <a:accent5>
          <a:srgbClr val="F0B5B5"/>
        </a:accent5>
        <a:accent6>
          <a:srgbClr val="D76B6B"/>
        </a:accent6>
        <a:hlink>
          <a:srgbClr val="F79494"/>
        </a:hlink>
        <a:folHlink>
          <a:srgbClr val="FFA6A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67B1"/>
        </a:accent1>
        <a:accent2>
          <a:srgbClr val="E6935C"/>
        </a:accent2>
        <a:accent3>
          <a:srgbClr val="FFFFFF"/>
        </a:accent3>
        <a:accent4>
          <a:srgbClr val="000000"/>
        </a:accent4>
        <a:accent5>
          <a:srgbClr val="F0B8D5"/>
        </a:accent5>
        <a:accent6>
          <a:srgbClr val="D08553"/>
        </a:accent6>
        <a:hlink>
          <a:srgbClr val="E3BAF7"/>
        </a:hlink>
        <a:folHlink>
          <a:srgbClr val="FFA6A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DCC52"/>
        </a:accent1>
        <a:accent2>
          <a:srgbClr val="F29191"/>
        </a:accent2>
        <a:accent3>
          <a:srgbClr val="FFFFFF"/>
        </a:accent3>
        <a:accent4>
          <a:srgbClr val="000000"/>
        </a:accent4>
        <a:accent5>
          <a:srgbClr val="D3E2B3"/>
        </a:accent5>
        <a:accent6>
          <a:srgbClr val="DB8383"/>
        </a:accent6>
        <a:hlink>
          <a:srgbClr val="DEDE6F"/>
        </a:hlink>
        <a:folHlink>
          <a:srgbClr val="A1E2F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D9B62B"/>
        </a:accent1>
        <a:accent2>
          <a:srgbClr val="66CC66"/>
        </a:accent2>
        <a:accent3>
          <a:srgbClr val="FFFFFF"/>
        </a:accent3>
        <a:accent4>
          <a:srgbClr val="000000"/>
        </a:accent4>
        <a:accent5>
          <a:srgbClr val="E9D7AC"/>
        </a:accent5>
        <a:accent6>
          <a:srgbClr val="5CB95C"/>
        </a:accent6>
        <a:hlink>
          <a:srgbClr val="F7ADAD"/>
        </a:hlink>
        <a:folHlink>
          <a:srgbClr val="CA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333333"/>
      </a:dk1>
      <a:lt1>
        <a:srgbClr val="FFFFFF"/>
      </a:lt1>
      <a:dk2>
        <a:srgbClr val="660000"/>
      </a:dk2>
      <a:lt2>
        <a:srgbClr val="FFFFFF"/>
      </a:lt2>
      <a:accent1>
        <a:srgbClr val="E667B1"/>
      </a:accent1>
      <a:accent2>
        <a:srgbClr val="E6935C"/>
      </a:accent2>
      <a:accent3>
        <a:srgbClr val="B8AAAA"/>
      </a:accent3>
      <a:accent4>
        <a:srgbClr val="DADADA"/>
      </a:accent4>
      <a:accent5>
        <a:srgbClr val="F0B8D5"/>
      </a:accent5>
      <a:accent6>
        <a:srgbClr val="D08553"/>
      </a:accent6>
      <a:hlink>
        <a:srgbClr val="E3BAF7"/>
      </a:hlink>
      <a:folHlink>
        <a:srgbClr val="FFA6A6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660000"/>
        </a:dk2>
        <a:lt2>
          <a:srgbClr val="FFFFFF"/>
        </a:lt2>
        <a:accent1>
          <a:srgbClr val="E65C5C"/>
        </a:accent1>
        <a:accent2>
          <a:srgbClr val="ED7777"/>
        </a:accent2>
        <a:accent3>
          <a:srgbClr val="B8AAAA"/>
        </a:accent3>
        <a:accent4>
          <a:srgbClr val="DADADA"/>
        </a:accent4>
        <a:accent5>
          <a:srgbClr val="F0B5B5"/>
        </a:accent5>
        <a:accent6>
          <a:srgbClr val="D76B6B"/>
        </a:accent6>
        <a:hlink>
          <a:srgbClr val="F79494"/>
        </a:hlink>
        <a:folHlink>
          <a:srgbClr val="FFA6A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660000"/>
        </a:dk2>
        <a:lt2>
          <a:srgbClr val="FFFFFF"/>
        </a:lt2>
        <a:accent1>
          <a:srgbClr val="E667B1"/>
        </a:accent1>
        <a:accent2>
          <a:srgbClr val="E6935C"/>
        </a:accent2>
        <a:accent3>
          <a:srgbClr val="B8AAAA"/>
        </a:accent3>
        <a:accent4>
          <a:srgbClr val="DADADA"/>
        </a:accent4>
        <a:accent5>
          <a:srgbClr val="F0B8D5"/>
        </a:accent5>
        <a:accent6>
          <a:srgbClr val="D08553"/>
        </a:accent6>
        <a:hlink>
          <a:srgbClr val="E3BAF7"/>
        </a:hlink>
        <a:folHlink>
          <a:srgbClr val="FFA6A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660000"/>
        </a:dk2>
        <a:lt2>
          <a:srgbClr val="FFFFFF"/>
        </a:lt2>
        <a:accent1>
          <a:srgbClr val="ADCC52"/>
        </a:accent1>
        <a:accent2>
          <a:srgbClr val="F29191"/>
        </a:accent2>
        <a:accent3>
          <a:srgbClr val="B8AAAA"/>
        </a:accent3>
        <a:accent4>
          <a:srgbClr val="DADADA"/>
        </a:accent4>
        <a:accent5>
          <a:srgbClr val="D3E2B3"/>
        </a:accent5>
        <a:accent6>
          <a:srgbClr val="DB8383"/>
        </a:accent6>
        <a:hlink>
          <a:srgbClr val="DEDE6F"/>
        </a:hlink>
        <a:folHlink>
          <a:srgbClr val="A1E2F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660000"/>
        </a:dk2>
        <a:lt2>
          <a:srgbClr val="FFFFFF"/>
        </a:lt2>
        <a:accent1>
          <a:srgbClr val="D9B62B"/>
        </a:accent1>
        <a:accent2>
          <a:srgbClr val="66CC66"/>
        </a:accent2>
        <a:accent3>
          <a:srgbClr val="B8AAAA"/>
        </a:accent3>
        <a:accent4>
          <a:srgbClr val="DADADA"/>
        </a:accent4>
        <a:accent5>
          <a:srgbClr val="E9D7AC"/>
        </a:accent5>
        <a:accent6>
          <a:srgbClr val="5CB95C"/>
        </a:accent6>
        <a:hlink>
          <a:srgbClr val="F7ADAD"/>
        </a:hlink>
        <a:folHlink>
          <a:srgbClr val="CA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5C5C"/>
        </a:accent1>
        <a:accent2>
          <a:srgbClr val="ED7777"/>
        </a:accent2>
        <a:accent3>
          <a:srgbClr val="FFFFFF"/>
        </a:accent3>
        <a:accent4>
          <a:srgbClr val="000000"/>
        </a:accent4>
        <a:accent5>
          <a:srgbClr val="F0B5B5"/>
        </a:accent5>
        <a:accent6>
          <a:srgbClr val="D76B6B"/>
        </a:accent6>
        <a:hlink>
          <a:srgbClr val="F79494"/>
        </a:hlink>
        <a:folHlink>
          <a:srgbClr val="FFA6A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67B1"/>
        </a:accent1>
        <a:accent2>
          <a:srgbClr val="E6935C"/>
        </a:accent2>
        <a:accent3>
          <a:srgbClr val="FFFFFF"/>
        </a:accent3>
        <a:accent4>
          <a:srgbClr val="000000"/>
        </a:accent4>
        <a:accent5>
          <a:srgbClr val="F0B8D5"/>
        </a:accent5>
        <a:accent6>
          <a:srgbClr val="D08553"/>
        </a:accent6>
        <a:hlink>
          <a:srgbClr val="E3BAF7"/>
        </a:hlink>
        <a:folHlink>
          <a:srgbClr val="FFA6A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DCC52"/>
        </a:accent1>
        <a:accent2>
          <a:srgbClr val="F29191"/>
        </a:accent2>
        <a:accent3>
          <a:srgbClr val="FFFFFF"/>
        </a:accent3>
        <a:accent4>
          <a:srgbClr val="000000"/>
        </a:accent4>
        <a:accent5>
          <a:srgbClr val="D3E2B3"/>
        </a:accent5>
        <a:accent6>
          <a:srgbClr val="DB8383"/>
        </a:accent6>
        <a:hlink>
          <a:srgbClr val="DEDE6F"/>
        </a:hlink>
        <a:folHlink>
          <a:srgbClr val="A1E2F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D9B62B"/>
        </a:accent1>
        <a:accent2>
          <a:srgbClr val="66CC66"/>
        </a:accent2>
        <a:accent3>
          <a:srgbClr val="FFFFFF"/>
        </a:accent3>
        <a:accent4>
          <a:srgbClr val="000000"/>
        </a:accent4>
        <a:accent5>
          <a:srgbClr val="E9D7AC"/>
        </a:accent5>
        <a:accent6>
          <a:srgbClr val="5CB95C"/>
        </a:accent6>
        <a:hlink>
          <a:srgbClr val="F7ADAD"/>
        </a:hlink>
        <a:folHlink>
          <a:srgbClr val="CA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ind_3403_slide</Template>
  <TotalTime>421</TotalTime>
  <Words>757</Words>
  <Application>Microsoft PowerPoint</Application>
  <PresentationFormat>On-screen Show (4:3)</PresentationFormat>
  <Paragraphs>98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ind_3403_slide</vt:lpstr>
      <vt:lpstr>1_Default Design</vt:lpstr>
      <vt:lpstr>Lifelong Learning Multilateral School Project</vt:lpstr>
      <vt:lpstr>Diversity, identities and citizenship.  Let's celebrate tolerance and peace </vt:lpstr>
      <vt:lpstr>SOME HISTORICAL BACKGROUND</vt:lpstr>
      <vt:lpstr>SOME HISTORICAL BACKGROUND</vt:lpstr>
      <vt:lpstr>SOME HISTORICAL BACKGROUND</vt:lpstr>
      <vt:lpstr>SOME HISTORICAL BACKGROUND</vt:lpstr>
      <vt:lpstr>SOME HISTORICAL BACKGROUND</vt:lpstr>
      <vt:lpstr>SOME HISTORICAL BACKGROUND</vt:lpstr>
      <vt:lpstr>SOME HISTORICAL BACKGROUND</vt:lpstr>
      <vt:lpstr>SOME HISTORICAL BACKGROUND</vt:lpstr>
      <vt:lpstr>SOME HISTORICAL BACKGROUND</vt:lpstr>
      <vt:lpstr>SOME HISTORICAL BACKGROUND</vt:lpstr>
      <vt:lpstr>SOME HISTORICAL BACKGROUND</vt:lpstr>
      <vt:lpstr>SOME HISTORICAL BACKGROUND</vt:lpstr>
      <vt:lpstr>DIVERSITY, IDENTITY AND CITIZENSHIP IN OUR SCHOOL</vt:lpstr>
      <vt:lpstr>DIVERSITY, IDENTITY AND CITIZENSHIP IN OUR SCHOOL</vt:lpstr>
      <vt:lpstr>DIVERSITY, IDENTITY AND CITIZENSHIP IN OUR SCHOOL</vt:lpstr>
      <vt:lpstr>DIVERSITY, IDENTITY AND CITIZENSHIP IN OUR SCHOOL</vt:lpstr>
      <vt:lpstr>DIVERSITY, IDENTITY AND CITIZENSHIP IN OUR SCHOOL</vt:lpstr>
      <vt:lpstr>DIVERSITY, IDENTITY AND CITIZENSHIP IN OUR SCHOOL</vt:lpstr>
      <vt:lpstr>DIVERSITY, IDENTITY AND CITIZENSHIP IN OUR SCHOOL</vt:lpstr>
      <vt:lpstr>DIVERSITY, IDENTITY AND CITIZENSHIP IN OUR SCHOOL</vt:lpstr>
      <vt:lpstr>DIVERSITY, IDENTITY AND CITIZENSHIP IN OUR SCHOOL</vt:lpstr>
      <vt:lpstr>DIVERSITY, IDENTITY AND CITIZENSHIP IN OUR SCHOOL</vt:lpstr>
      <vt:lpstr>DIVERSITY, IDENTITY AND CITIZENSHIP IN OUR SCHOOL</vt:lpstr>
      <vt:lpstr>DIVERSITY, IDENTITY AND CITIZENSHIP IN OUR SCHOOL</vt:lpstr>
      <vt:lpstr>THANK YOU FOR ATTENTION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Lifelong Learning Multirateral School Project</dc:title>
  <dc:creator>1</dc:creator>
  <cp:lastModifiedBy>1</cp:lastModifiedBy>
  <cp:revision>48</cp:revision>
  <dcterms:created xsi:type="dcterms:W3CDTF">2012-02-25T07:22:54Z</dcterms:created>
  <dcterms:modified xsi:type="dcterms:W3CDTF">2012-05-15T15:26:12Z</dcterms:modified>
</cp:coreProperties>
</file>